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7" r:id="rId2"/>
    <p:sldId id="258" r:id="rId3"/>
    <p:sldId id="260" r:id="rId4"/>
    <p:sldId id="261" r:id="rId5"/>
    <p:sldId id="262" r:id="rId6"/>
    <p:sldId id="317" r:id="rId7"/>
    <p:sldId id="263" r:id="rId8"/>
    <p:sldId id="264" r:id="rId9"/>
    <p:sldId id="265" r:id="rId10"/>
    <p:sldId id="268" r:id="rId11"/>
    <p:sldId id="269" r:id="rId12"/>
    <p:sldId id="266" r:id="rId13"/>
    <p:sldId id="270" r:id="rId14"/>
    <p:sldId id="267" r:id="rId15"/>
    <p:sldId id="272" r:id="rId16"/>
    <p:sldId id="274" r:id="rId17"/>
    <p:sldId id="273" r:id="rId18"/>
    <p:sldId id="275" r:id="rId19"/>
    <p:sldId id="271" r:id="rId20"/>
    <p:sldId id="276" r:id="rId21"/>
    <p:sldId id="304" r:id="rId22"/>
    <p:sldId id="305" r:id="rId23"/>
    <p:sldId id="306" r:id="rId24"/>
    <p:sldId id="282" r:id="rId25"/>
    <p:sldId id="281" r:id="rId26"/>
    <p:sldId id="318" r:id="rId27"/>
    <p:sldId id="324" r:id="rId28"/>
    <p:sldId id="319" r:id="rId29"/>
    <p:sldId id="283" r:id="rId30"/>
    <p:sldId id="279" r:id="rId31"/>
    <p:sldId id="320" r:id="rId32"/>
    <p:sldId id="321" r:id="rId33"/>
    <p:sldId id="322" r:id="rId34"/>
    <p:sldId id="323" r:id="rId35"/>
    <p:sldId id="278" r:id="rId36"/>
    <p:sldId id="277" r:id="rId37"/>
    <p:sldId id="307" r:id="rId38"/>
    <p:sldId id="284" r:id="rId39"/>
    <p:sldId id="315" r:id="rId40"/>
    <p:sldId id="285" r:id="rId41"/>
    <p:sldId id="286" r:id="rId42"/>
    <p:sldId id="287" r:id="rId43"/>
    <p:sldId id="288" r:id="rId44"/>
    <p:sldId id="289" r:id="rId45"/>
    <p:sldId id="303" r:id="rId46"/>
    <p:sldId id="290" r:id="rId47"/>
    <p:sldId id="297" r:id="rId48"/>
    <p:sldId id="302" r:id="rId49"/>
    <p:sldId id="291" r:id="rId50"/>
    <p:sldId id="292" r:id="rId51"/>
    <p:sldId id="293" r:id="rId52"/>
    <p:sldId id="294" r:id="rId53"/>
    <p:sldId id="308" r:id="rId54"/>
    <p:sldId id="309" r:id="rId55"/>
    <p:sldId id="310" r:id="rId56"/>
    <p:sldId id="296" r:id="rId57"/>
    <p:sldId id="316" r:id="rId58"/>
    <p:sldId id="298" r:id="rId59"/>
    <p:sldId id="313" r:id="rId60"/>
    <p:sldId id="312" r:id="rId61"/>
    <p:sldId id="299" r:id="rId62"/>
    <p:sldId id="314" r:id="rId63"/>
    <p:sldId id="300" r:id="rId64"/>
    <p:sldId id="301" r:id="rId65"/>
  </p:sldIdLst>
  <p:sldSz cx="9144000" cy="6858000" type="screen4x3"/>
  <p:notesSz cx="6881813" cy="92964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33" autoAdjust="0"/>
  </p:normalViewPr>
  <p:slideViewPr>
    <p:cSldViewPr>
      <p:cViewPr varScale="1">
        <p:scale>
          <a:sx n="66" d="100"/>
          <a:sy n="66" d="100"/>
        </p:scale>
        <p:origin x="142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E6304B-EB34-4681-B0DF-C84B1BB41B9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PE"/>
        </a:p>
      </dgm:t>
    </dgm:pt>
    <dgm:pt modelId="{64CD4C6C-E107-4103-8EAC-D237DC506FE7}">
      <dgm:prSet phldrT="[Texto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s-PE" sz="1600" b="1" dirty="0"/>
            <a:t>OBJETIVO ESTRATÉGICO INSTITUCIONAL</a:t>
          </a:r>
        </a:p>
      </dgm:t>
    </dgm:pt>
    <dgm:pt modelId="{F2922D36-8B4B-455B-92E1-75290CC5FBEF}" type="parTrans" cxnId="{1D38FD83-5976-4C5D-9DFC-97B98C40EFFE}">
      <dgm:prSet/>
      <dgm:spPr/>
      <dgm:t>
        <a:bodyPr/>
        <a:lstStyle/>
        <a:p>
          <a:pPr algn="ctr"/>
          <a:endParaRPr lang="es-PE"/>
        </a:p>
      </dgm:t>
    </dgm:pt>
    <dgm:pt modelId="{AB8552DE-499A-4E38-8D86-CCDBADE0C377}" type="sibTrans" cxnId="{1D38FD83-5976-4C5D-9DFC-97B98C40EFFE}">
      <dgm:prSet/>
      <dgm:spPr/>
      <dgm:t>
        <a:bodyPr/>
        <a:lstStyle/>
        <a:p>
          <a:pPr algn="ctr"/>
          <a:endParaRPr lang="es-PE"/>
        </a:p>
      </dgm:t>
    </dgm:pt>
    <dgm:pt modelId="{ED8D9A28-F6C1-4BEC-AD6A-D093602A3C90}">
      <dgm:prSet phldrT="[Texto]"/>
      <dgm:spPr/>
      <dgm:t>
        <a:bodyPr/>
        <a:lstStyle/>
        <a:p>
          <a:pPr algn="ctr"/>
          <a:r>
            <a:rPr lang="es-PE" dirty="0"/>
            <a:t>1. Indicador</a:t>
          </a:r>
        </a:p>
      </dgm:t>
    </dgm:pt>
    <dgm:pt modelId="{B4F57BE1-485D-4C70-B1B3-A8FFE44DFEB2}" type="parTrans" cxnId="{40001564-50C6-40FB-AD42-A5962A254AF3}">
      <dgm:prSet/>
      <dgm:spPr/>
      <dgm:t>
        <a:bodyPr/>
        <a:lstStyle/>
        <a:p>
          <a:pPr algn="ctr"/>
          <a:endParaRPr lang="es-PE"/>
        </a:p>
      </dgm:t>
    </dgm:pt>
    <dgm:pt modelId="{D0CCC11A-7E79-4BB9-AB37-FEF42F90CB3E}" type="sibTrans" cxnId="{40001564-50C6-40FB-AD42-A5962A254AF3}">
      <dgm:prSet/>
      <dgm:spPr/>
      <dgm:t>
        <a:bodyPr/>
        <a:lstStyle/>
        <a:p>
          <a:pPr algn="ctr"/>
          <a:endParaRPr lang="es-PE"/>
        </a:p>
      </dgm:t>
    </dgm:pt>
    <dgm:pt modelId="{8CF9EE3B-DA85-49C0-935D-9C18B40DE3D2}">
      <dgm:prSet phldrT="[Texto]"/>
      <dgm:spPr/>
      <dgm:t>
        <a:bodyPr/>
        <a:lstStyle/>
        <a:p>
          <a:pPr algn="ctr"/>
          <a:r>
            <a:rPr lang="es-PE" dirty="0"/>
            <a:t>2. Meta </a:t>
          </a:r>
        </a:p>
      </dgm:t>
    </dgm:pt>
    <dgm:pt modelId="{E3C3A5BE-63E5-4917-B620-47D68B483641}" type="parTrans" cxnId="{6006F7CF-7EA1-4E7B-88A7-E8233634B098}">
      <dgm:prSet/>
      <dgm:spPr/>
      <dgm:t>
        <a:bodyPr/>
        <a:lstStyle/>
        <a:p>
          <a:pPr algn="ctr"/>
          <a:endParaRPr lang="es-PE"/>
        </a:p>
      </dgm:t>
    </dgm:pt>
    <dgm:pt modelId="{CAF3FB5B-1A53-4585-AF2A-24340C72C5B0}" type="sibTrans" cxnId="{6006F7CF-7EA1-4E7B-88A7-E8233634B098}">
      <dgm:prSet/>
      <dgm:spPr/>
      <dgm:t>
        <a:bodyPr/>
        <a:lstStyle/>
        <a:p>
          <a:pPr algn="ctr"/>
          <a:endParaRPr lang="es-PE"/>
        </a:p>
      </dgm:t>
    </dgm:pt>
    <dgm:pt modelId="{1F38D94B-533C-4F72-A629-0797106BD322}" type="pres">
      <dgm:prSet presAssocID="{45E6304B-EB34-4681-B0DF-C84B1BB41B9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3BCFE2-464A-49F2-8CC8-8C68D08CE45D}" type="pres">
      <dgm:prSet presAssocID="{64CD4C6C-E107-4103-8EAC-D237DC506FE7}" presName="centerShape" presStyleLbl="node0" presStyleIdx="0" presStyleCnt="1" custScaleX="129818" custScaleY="124426"/>
      <dgm:spPr/>
    </dgm:pt>
    <dgm:pt modelId="{DE7D6229-F89D-4DAD-A58E-1D9C201AFB15}" type="pres">
      <dgm:prSet presAssocID="{B4F57BE1-485D-4C70-B1B3-A8FFE44DFEB2}" presName="parTrans" presStyleLbl="bgSibTrans2D1" presStyleIdx="0" presStyleCnt="2"/>
      <dgm:spPr/>
    </dgm:pt>
    <dgm:pt modelId="{45FC3FAB-41D8-4A56-BE86-B342B3978E08}" type="pres">
      <dgm:prSet presAssocID="{ED8D9A28-F6C1-4BEC-AD6A-D093602A3C90}" presName="node" presStyleLbl="node1" presStyleIdx="0" presStyleCnt="2" custScaleY="67901">
        <dgm:presLayoutVars>
          <dgm:bulletEnabled val="1"/>
        </dgm:presLayoutVars>
      </dgm:prSet>
      <dgm:spPr/>
    </dgm:pt>
    <dgm:pt modelId="{43442F3A-1514-42CA-BFEA-76C5D5167B17}" type="pres">
      <dgm:prSet presAssocID="{E3C3A5BE-63E5-4917-B620-47D68B483641}" presName="parTrans" presStyleLbl="bgSibTrans2D1" presStyleIdx="1" presStyleCnt="2"/>
      <dgm:spPr/>
    </dgm:pt>
    <dgm:pt modelId="{B5A01376-82E5-4FC7-9458-D416B61F5303}" type="pres">
      <dgm:prSet presAssocID="{8CF9EE3B-DA85-49C0-935D-9C18B40DE3D2}" presName="node" presStyleLbl="node1" presStyleIdx="1" presStyleCnt="2" custScaleY="67901">
        <dgm:presLayoutVars>
          <dgm:bulletEnabled val="1"/>
        </dgm:presLayoutVars>
      </dgm:prSet>
      <dgm:spPr/>
    </dgm:pt>
  </dgm:ptLst>
  <dgm:cxnLst>
    <dgm:cxn modelId="{40001564-50C6-40FB-AD42-A5962A254AF3}" srcId="{64CD4C6C-E107-4103-8EAC-D237DC506FE7}" destId="{ED8D9A28-F6C1-4BEC-AD6A-D093602A3C90}" srcOrd="0" destOrd="0" parTransId="{B4F57BE1-485D-4C70-B1B3-A8FFE44DFEB2}" sibTransId="{D0CCC11A-7E79-4BB9-AB37-FEF42F90CB3E}"/>
    <dgm:cxn modelId="{1D38FD83-5976-4C5D-9DFC-97B98C40EFFE}" srcId="{45E6304B-EB34-4681-B0DF-C84B1BB41B9A}" destId="{64CD4C6C-E107-4103-8EAC-D237DC506FE7}" srcOrd="0" destOrd="0" parTransId="{F2922D36-8B4B-455B-92E1-75290CC5FBEF}" sibTransId="{AB8552DE-499A-4E38-8D86-CCDBADE0C377}"/>
    <dgm:cxn modelId="{3FA6C88B-8F23-4691-BCB3-E641421F44F6}" type="presOf" srcId="{E3C3A5BE-63E5-4917-B620-47D68B483641}" destId="{43442F3A-1514-42CA-BFEA-76C5D5167B17}" srcOrd="0" destOrd="0" presId="urn:microsoft.com/office/officeart/2005/8/layout/radial4"/>
    <dgm:cxn modelId="{CBF3EF8C-D54F-4B7D-9F46-D7247372B33B}" type="presOf" srcId="{64CD4C6C-E107-4103-8EAC-D237DC506FE7}" destId="{C33BCFE2-464A-49F2-8CC8-8C68D08CE45D}" srcOrd="0" destOrd="0" presId="urn:microsoft.com/office/officeart/2005/8/layout/radial4"/>
    <dgm:cxn modelId="{E0C2649D-50A2-4F2F-9463-85397F394785}" type="presOf" srcId="{B4F57BE1-485D-4C70-B1B3-A8FFE44DFEB2}" destId="{DE7D6229-F89D-4DAD-A58E-1D9C201AFB15}" srcOrd="0" destOrd="0" presId="urn:microsoft.com/office/officeart/2005/8/layout/radial4"/>
    <dgm:cxn modelId="{3CADA8B4-637A-4EED-B136-A4258C3FE1F9}" type="presOf" srcId="{ED8D9A28-F6C1-4BEC-AD6A-D093602A3C90}" destId="{45FC3FAB-41D8-4A56-BE86-B342B3978E08}" srcOrd="0" destOrd="0" presId="urn:microsoft.com/office/officeart/2005/8/layout/radial4"/>
    <dgm:cxn modelId="{1C2CEAC8-E1B8-4D70-954F-860D394CB57E}" type="presOf" srcId="{8CF9EE3B-DA85-49C0-935D-9C18B40DE3D2}" destId="{B5A01376-82E5-4FC7-9458-D416B61F5303}" srcOrd="0" destOrd="0" presId="urn:microsoft.com/office/officeart/2005/8/layout/radial4"/>
    <dgm:cxn modelId="{6006F7CF-7EA1-4E7B-88A7-E8233634B098}" srcId="{64CD4C6C-E107-4103-8EAC-D237DC506FE7}" destId="{8CF9EE3B-DA85-49C0-935D-9C18B40DE3D2}" srcOrd="1" destOrd="0" parTransId="{E3C3A5BE-63E5-4917-B620-47D68B483641}" sibTransId="{CAF3FB5B-1A53-4585-AF2A-24340C72C5B0}"/>
    <dgm:cxn modelId="{FDB0ABFC-70C3-4F94-8E2F-D24D5482354F}" type="presOf" srcId="{45E6304B-EB34-4681-B0DF-C84B1BB41B9A}" destId="{1F38D94B-533C-4F72-A629-0797106BD322}" srcOrd="0" destOrd="0" presId="urn:microsoft.com/office/officeart/2005/8/layout/radial4"/>
    <dgm:cxn modelId="{7FFE91FC-280B-47D2-9911-FBDF0FC0DF2D}" type="presParOf" srcId="{1F38D94B-533C-4F72-A629-0797106BD322}" destId="{C33BCFE2-464A-49F2-8CC8-8C68D08CE45D}" srcOrd="0" destOrd="0" presId="urn:microsoft.com/office/officeart/2005/8/layout/radial4"/>
    <dgm:cxn modelId="{2E199637-1ABF-4C5E-9B91-D857607D0437}" type="presParOf" srcId="{1F38D94B-533C-4F72-A629-0797106BD322}" destId="{DE7D6229-F89D-4DAD-A58E-1D9C201AFB15}" srcOrd="1" destOrd="0" presId="urn:microsoft.com/office/officeart/2005/8/layout/radial4"/>
    <dgm:cxn modelId="{19F4610D-20E3-4A64-8014-383B3A1AC020}" type="presParOf" srcId="{1F38D94B-533C-4F72-A629-0797106BD322}" destId="{45FC3FAB-41D8-4A56-BE86-B342B3978E08}" srcOrd="2" destOrd="0" presId="urn:microsoft.com/office/officeart/2005/8/layout/radial4"/>
    <dgm:cxn modelId="{5FABC8CD-5445-46DB-828A-29C0E901665E}" type="presParOf" srcId="{1F38D94B-533C-4F72-A629-0797106BD322}" destId="{43442F3A-1514-42CA-BFEA-76C5D5167B17}" srcOrd="3" destOrd="0" presId="urn:microsoft.com/office/officeart/2005/8/layout/radial4"/>
    <dgm:cxn modelId="{8A28C884-B8DC-4E2B-88FC-26CE76F0F117}" type="presParOf" srcId="{1F38D94B-533C-4F72-A629-0797106BD322}" destId="{B5A01376-82E5-4FC7-9458-D416B61F5303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BCFE2-464A-49F2-8CC8-8C68D08CE45D}">
      <dsp:nvSpPr>
        <dsp:cNvPr id="0" name=""/>
        <dsp:cNvSpPr/>
      </dsp:nvSpPr>
      <dsp:spPr>
        <a:xfrm>
          <a:off x="2619137" y="729471"/>
          <a:ext cx="2434674" cy="2333549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/>
            <a:t>OBJETIVO ESTRATÉGICO INSTITUCIONAL</a:t>
          </a:r>
        </a:p>
      </dsp:txBody>
      <dsp:txXfrm>
        <a:off x="2975687" y="1071211"/>
        <a:ext cx="1721574" cy="1650069"/>
      </dsp:txXfrm>
    </dsp:sp>
    <dsp:sp modelId="{DE7D6229-F89D-4DAD-A58E-1D9C201AFB15}">
      <dsp:nvSpPr>
        <dsp:cNvPr id="0" name=""/>
        <dsp:cNvSpPr/>
      </dsp:nvSpPr>
      <dsp:spPr>
        <a:xfrm rot="12900000">
          <a:off x="1711829" y="558856"/>
          <a:ext cx="1192660" cy="53450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C3FAB-41D8-4A56-BE86-B342B3978E08}">
      <dsp:nvSpPr>
        <dsp:cNvPr id="0" name=""/>
        <dsp:cNvSpPr/>
      </dsp:nvSpPr>
      <dsp:spPr>
        <a:xfrm>
          <a:off x="928834" y="156"/>
          <a:ext cx="1781679" cy="9678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/>
            <a:t>1. Indicador</a:t>
          </a:r>
        </a:p>
      </dsp:txBody>
      <dsp:txXfrm>
        <a:off x="957181" y="28503"/>
        <a:ext cx="1724985" cy="911128"/>
      </dsp:txXfrm>
    </dsp:sp>
    <dsp:sp modelId="{43442F3A-1514-42CA-BFEA-76C5D5167B17}">
      <dsp:nvSpPr>
        <dsp:cNvPr id="0" name=""/>
        <dsp:cNvSpPr/>
      </dsp:nvSpPr>
      <dsp:spPr>
        <a:xfrm rot="19500000">
          <a:off x="4768459" y="558856"/>
          <a:ext cx="1192660" cy="53450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01376-82E5-4FC7-9458-D416B61F5303}">
      <dsp:nvSpPr>
        <dsp:cNvPr id="0" name=""/>
        <dsp:cNvSpPr/>
      </dsp:nvSpPr>
      <dsp:spPr>
        <a:xfrm>
          <a:off x="4962436" y="156"/>
          <a:ext cx="1781679" cy="9678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/>
            <a:t>2. Meta </a:t>
          </a:r>
        </a:p>
      </dsp:txBody>
      <dsp:txXfrm>
        <a:off x="4990783" y="28503"/>
        <a:ext cx="1724985" cy="911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82D02E81-159E-4B99-8D57-7ADFE866CD04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9DAB9267-4099-464C-B6D7-4F5F526348B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4458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7600" y="698500"/>
            <a:ext cx="46466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9733" indent="-169733">
              <a:lnSpc>
                <a:spcPct val="200000"/>
              </a:lnSpc>
              <a:spcBef>
                <a:spcPct val="0"/>
              </a:spcBef>
              <a:buFontTx/>
              <a:buChar char="•"/>
            </a:pPr>
            <a:r>
              <a:rPr lang="es-MX" dirty="0">
                <a:solidFill>
                  <a:srgbClr val="254061"/>
                </a:solidFill>
                <a:latin typeface="Arial" charset="0"/>
                <a:cs typeface="Arial" charset="0"/>
              </a:rPr>
              <a:t>Buenos días</a:t>
            </a:r>
          </a:p>
          <a:p>
            <a:pPr marL="169733" indent="-169733">
              <a:lnSpc>
                <a:spcPct val="200000"/>
              </a:lnSpc>
              <a:spcBef>
                <a:spcPct val="0"/>
              </a:spcBef>
            </a:pPr>
            <a:endParaRPr lang="es-MX" dirty="0">
              <a:solidFill>
                <a:srgbClr val="254061"/>
              </a:solidFill>
              <a:latin typeface="Arial" charset="0"/>
              <a:cs typeface="Arial" charset="0"/>
            </a:endParaRPr>
          </a:p>
          <a:p>
            <a:pPr marL="169733" indent="-169733">
              <a:lnSpc>
                <a:spcPct val="200000"/>
              </a:lnSpc>
              <a:spcBef>
                <a:spcPct val="0"/>
              </a:spcBef>
              <a:buFontTx/>
              <a:buChar char="•"/>
            </a:pPr>
            <a:r>
              <a:rPr lang="es-MX" dirty="0">
                <a:solidFill>
                  <a:srgbClr val="254061"/>
                </a:solidFill>
                <a:latin typeface="Arial" charset="0"/>
                <a:cs typeface="Arial" charset="0"/>
              </a:rPr>
              <a:t>Agradecer la asistencia de los panelistas, público y medios de comunicación</a:t>
            </a:r>
          </a:p>
          <a:p>
            <a:pPr marL="169733" indent="-169733">
              <a:spcBef>
                <a:spcPct val="0"/>
              </a:spcBef>
            </a:pPr>
            <a:endParaRPr lang="es-MX" dirty="0">
              <a:solidFill>
                <a:srgbClr val="254061"/>
              </a:solidFill>
              <a:latin typeface="Arial" charset="0"/>
              <a:cs typeface="Arial" charset="0"/>
            </a:endParaRPr>
          </a:p>
          <a:p>
            <a:pPr marL="169733" indent="-169733">
              <a:spcBef>
                <a:spcPct val="0"/>
              </a:spcBef>
            </a:pPr>
            <a:endParaRPr lang="es-MX" b="1" dirty="0">
              <a:solidFill>
                <a:srgbClr val="254061"/>
              </a:solidFill>
              <a:latin typeface="Arial" charset="0"/>
              <a:cs typeface="Arial" charset="0"/>
            </a:endParaRPr>
          </a:p>
        </p:txBody>
      </p:sp>
      <p:sp>
        <p:nvSpPr>
          <p:cNvPr id="2458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5503" indent="-28288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1543" indent="-22630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4162" indent="-22630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6777" indent="-22630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9397" indent="-226307" defTabSz="4526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42015" indent="-226307" defTabSz="4526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4631" indent="-226307" defTabSz="4526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7251" indent="-226307" defTabSz="4526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6F41188-FB72-4C95-A453-3B6B0C6C8FCA}" type="slidenum">
              <a:rPr lang="es-ES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913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10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41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11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12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12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5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13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11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14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8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15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81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16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89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17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17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18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19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08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3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20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84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21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37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22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76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23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3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24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59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25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20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26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02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27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17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28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02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29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47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57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30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02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31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02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32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026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33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026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34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026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35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71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36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858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37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439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38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77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39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77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46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40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494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41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605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42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133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43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44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392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45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064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46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211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47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187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48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38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49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40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148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50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345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51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23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52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838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53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686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54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257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55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760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56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016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57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016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58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622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59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62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6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14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60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950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61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899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62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899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63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950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64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2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7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76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8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46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46238" y="528638"/>
            <a:ext cx="3487737" cy="2616200"/>
          </a:xfrm>
          <a:prstGeom prst="rect">
            <a:avLst/>
          </a:prstGeom>
        </p:spPr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2973537" y="8819531"/>
            <a:ext cx="2451901" cy="464186"/>
          </a:xfrm>
        </p:spPr>
        <p:txBody>
          <a:bodyPr/>
          <a:lstStyle/>
          <a:p>
            <a:pPr algn="l"/>
            <a:fld id="{3F4AB7BC-5C0D-8047-84B1-15AE9A42C1BF}" type="slidenum">
              <a:rPr lang="es-ES" smtClean="0">
                <a:solidFill>
                  <a:prstClr val="black"/>
                </a:solidFill>
              </a:rPr>
              <a:pPr algn="l"/>
              <a:t>9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notas 2"/>
          <p:cNvSpPr>
            <a:spLocks noGrp="1"/>
          </p:cNvSpPr>
          <p:nvPr>
            <p:ph type="body" idx="3"/>
          </p:nvPr>
        </p:nvSpPr>
        <p:spPr>
          <a:xfrm>
            <a:off x="434015" y="3320428"/>
            <a:ext cx="6136036" cy="31441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6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2584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5899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0291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6153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9147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4410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5540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0413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740973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4841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7938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13F50-C724-4C39-AE02-8F2FD8DD3E0B}" type="datetimeFigureOut">
              <a:rPr lang="es-PA" smtClean="0"/>
              <a:t>10/03/2022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D35CD-0B07-41F9-B64B-10BD5828A9E1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2941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NULL"/><Relationship Id="rId5" Type="http://schemas.openxmlformats.org/officeDocument/2006/relationships/tags" Target="../tags/tag24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23.xml"/><Relationship Id="rId9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4.png"/><Relationship Id="rId5" Type="http://schemas.openxmlformats.org/officeDocument/2006/relationships/tags" Target="../tags/tag32.xml"/><Relationship Id="rId10" Type="http://schemas.openxmlformats.org/officeDocument/2006/relationships/image" Target="NULL"/><Relationship Id="rId4" Type="http://schemas.openxmlformats.org/officeDocument/2006/relationships/tags" Target="../tags/tag31.xml"/><Relationship Id="rId9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10" Type="http://schemas.openxmlformats.org/officeDocument/2006/relationships/image" Target="../media/image4.png"/><Relationship Id="rId4" Type="http://schemas.openxmlformats.org/officeDocument/2006/relationships/tags" Target="../tags/tag10.xml"/><Relationship Id="rId9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NUL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10" Type="http://schemas.openxmlformats.org/officeDocument/2006/relationships/image" Target="../media/image4.png"/><Relationship Id="rId4" Type="http://schemas.openxmlformats.org/officeDocument/2006/relationships/tags" Target="../tags/tag17.xm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6726239"/>
            <a:ext cx="9144000" cy="714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447448" y="2476501"/>
            <a:ext cx="5464778" cy="2000532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latin typeface="+mn-lt"/>
              </a:rPr>
              <a:t>Dirección de Políticas Públicas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latin typeface="+mn-lt"/>
              </a:rPr>
              <a:t>Ministerio de Economía y Finanzas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dirty="0">
                <a:latin typeface="+mn-lt"/>
              </a:rPr>
              <a:t>Panamá, 24 de septiembre 2018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14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16751" y="894672"/>
            <a:ext cx="5370429" cy="1384978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i="1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Taller de Capacitación en Planificación Estratégica Institucional</a:t>
            </a:r>
          </a:p>
        </p:txBody>
      </p:sp>
      <p:cxnSp>
        <p:nvCxnSpPr>
          <p:cNvPr id="5" name="Conector recto 4"/>
          <p:cNvCxnSpPr/>
          <p:nvPr/>
        </p:nvCxnSpPr>
        <p:spPr>
          <a:xfrm flipH="1">
            <a:off x="3503364" y="2279650"/>
            <a:ext cx="5061199" cy="0"/>
          </a:xfrm>
          <a:prstGeom prst="line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CuadroTexto 6"/>
          <p:cNvSpPr txBox="1">
            <a:spLocks noChangeArrowheads="1"/>
          </p:cNvSpPr>
          <p:nvPr/>
        </p:nvSpPr>
        <p:spPr bwMode="auto">
          <a:xfrm>
            <a:off x="-1584325" y="803275"/>
            <a:ext cx="184698" cy="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PA"/>
          </a:p>
        </p:txBody>
      </p:sp>
      <p:pic>
        <p:nvPicPr>
          <p:cNvPr id="1026" name="Picture 2" descr="C:\Users\aarango\AppData\Local\Microsoft\Windows\Temporary Internet Files\Content.Outlook\NTBYJ2XS\atlapa de noche_MQ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brightnessContrast bright="14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06" t="4446" r="24401" b="1147"/>
          <a:stretch/>
        </p:blipFill>
        <p:spPr bwMode="auto">
          <a:xfrm>
            <a:off x="1" y="-36852"/>
            <a:ext cx="3413365" cy="67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876" y="5274123"/>
            <a:ext cx="2883658" cy="9743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t="21435" r="22045" b="14498"/>
          <a:stretch/>
        </p:blipFill>
        <p:spPr>
          <a:xfrm>
            <a:off x="6708077" y="5157192"/>
            <a:ext cx="2160240" cy="13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04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pSp>
        <p:nvGrpSpPr>
          <p:cNvPr id="33" name="Grupo 32"/>
          <p:cNvGrpSpPr/>
          <p:nvPr/>
        </p:nvGrpSpPr>
        <p:grpSpPr>
          <a:xfrm>
            <a:off x="287523" y="808713"/>
            <a:ext cx="8532949" cy="5850828"/>
            <a:chOff x="467544" y="116632"/>
            <a:chExt cx="8568952" cy="6589186"/>
          </a:xfrm>
        </p:grpSpPr>
        <p:sp>
          <p:nvSpPr>
            <p:cNvPr id="34" name="1 Rectángulo"/>
            <p:cNvSpPr/>
            <p:nvPr/>
          </p:nvSpPr>
          <p:spPr>
            <a:xfrm>
              <a:off x="467544" y="1196752"/>
              <a:ext cx="8568952" cy="5490654"/>
            </a:xfrm>
            <a:prstGeom prst="rect">
              <a:avLst/>
            </a:prstGeom>
            <a:noFill/>
            <a:ln>
              <a:solidFill>
                <a:srgbClr val="DC4A4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5" name="17 Rectángulo"/>
            <p:cNvSpPr/>
            <p:nvPr/>
          </p:nvSpPr>
          <p:spPr>
            <a:xfrm>
              <a:off x="467544" y="116632"/>
              <a:ext cx="8568952" cy="936104"/>
            </a:xfrm>
            <a:prstGeom prst="rect">
              <a:avLst/>
            </a:prstGeom>
            <a:noFill/>
            <a:ln w="63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400" b="1" dirty="0"/>
            </a:p>
          </p:txBody>
        </p:sp>
        <p:sp>
          <p:nvSpPr>
            <p:cNvPr id="36" name="61 Rectángulo"/>
            <p:cNvSpPr/>
            <p:nvPr/>
          </p:nvSpPr>
          <p:spPr>
            <a:xfrm>
              <a:off x="1360016" y="1196752"/>
              <a:ext cx="6380336" cy="415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b="1" u="sng" dirty="0">
                  <a:solidFill>
                    <a:schemeClr val="accent2">
                      <a:lumMod val="50000"/>
                    </a:schemeClr>
                  </a:solidFill>
                </a:rPr>
                <a:t>Casos para definir el objetivo</a:t>
              </a:r>
            </a:p>
          </p:txBody>
        </p:sp>
        <p:sp>
          <p:nvSpPr>
            <p:cNvPr id="37" name="78 Abrir llave"/>
            <p:cNvSpPr/>
            <p:nvPr/>
          </p:nvSpPr>
          <p:spPr>
            <a:xfrm>
              <a:off x="899592" y="1522884"/>
              <a:ext cx="257458" cy="5040560"/>
            </a:xfrm>
            <a:prstGeom prst="leftBrace">
              <a:avLst/>
            </a:prstGeom>
            <a:ln w="5715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8" name="Rectangle 4"/>
            <p:cNvSpPr txBox="1"/>
            <p:nvPr/>
          </p:nvSpPr>
          <p:spPr>
            <a:xfrm>
              <a:off x="656152" y="1221738"/>
              <a:ext cx="247260" cy="548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0" lvl="0" indent="0" algn="ctr"/>
              <a:r>
                <a:rPr lang="es-PE" sz="1600" b="1" kern="0" dirty="0">
                  <a:solidFill>
                    <a:schemeClr val="accent6">
                      <a:lumMod val="75000"/>
                    </a:schemeClr>
                  </a:solidFill>
                </a:rPr>
                <a:t>A partir de objetivos estratégicos sectoriales/territoriales</a:t>
              </a:r>
            </a:p>
          </p:txBody>
        </p:sp>
        <p:sp>
          <p:nvSpPr>
            <p:cNvPr id="39" name="AutoShape 7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1225725" y="1646580"/>
              <a:ext cx="7504998" cy="1998444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0" name="82 Grupo"/>
            <p:cNvGrpSpPr/>
            <p:nvPr/>
          </p:nvGrpSpPr>
          <p:grpSpPr>
            <a:xfrm>
              <a:off x="1225725" y="1646512"/>
              <a:ext cx="7504999" cy="342329"/>
              <a:chOff x="263552" y="744957"/>
              <a:chExt cx="8500323" cy="367284"/>
            </a:xfrm>
          </p:grpSpPr>
          <p:sp>
            <p:nvSpPr>
              <p:cNvPr id="79" name="Freeform 8"/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63552" y="745030"/>
                <a:ext cx="8500323" cy="3672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6000" tIns="91440" rIns="126000" bIns="9144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s-CO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Rectangle 3"/>
              <p:cNvSpPr txBox="1">
                <a:spLocks/>
              </p:cNvSpPr>
              <p:nvPr>
                <p:custDataLst>
                  <p:tags r:id="rId8"/>
                </p:custDataLst>
              </p:nvPr>
            </p:nvSpPr>
            <p:spPr bwMode="gray">
              <a:xfrm>
                <a:off x="263552" y="744957"/>
                <a:ext cx="984151" cy="367284"/>
              </a:xfrm>
              <a:prstGeom prst="rect">
                <a:avLst/>
              </a:prstGeom>
              <a:solidFill>
                <a:srgbClr val="00296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72009" tIns="72009" rIns="72009" bIns="72009" anchor="ctr"/>
              <a:lstStyle>
                <a:lvl1pPr marL="342900" lvl="0" indent="-342900" defTabSz="895350" eaLnBrk="0" hangingPunct="0">
                  <a:buClr>
                    <a:schemeClr val="tx2"/>
                  </a:buClr>
                  <a:defRPr sz="1600">
                    <a:latin typeface="+mn-lt"/>
                  </a:defRPr>
                </a:lvl1pPr>
                <a:lvl2pPr marL="193675" lvl="1" indent="-192088" defTabSz="895350" eaLnBrk="0" hangingPunct="0">
                  <a:buClr>
                    <a:schemeClr val="tx2"/>
                  </a:buClr>
                  <a:buSzPct val="125000"/>
                  <a:buFont typeface="Arial" pitchFamily="34" charset="0"/>
                  <a:buChar char="▪"/>
                  <a:defRPr sz="1600">
                    <a:latin typeface="+mn-lt"/>
                  </a:defRPr>
                </a:lvl2pPr>
                <a:lvl3pPr marL="457200" lvl="2" indent="-261938" defTabSz="895350" eaLnBrk="0" hangingPunct="0">
                  <a:buClr>
                    <a:schemeClr val="tx2"/>
                  </a:buClr>
                  <a:buSzPct val="120000"/>
                  <a:buFont typeface="Arial" pitchFamily="34" charset="0"/>
                  <a:buChar char="–"/>
                  <a:defRPr sz="1600">
                    <a:latin typeface="+mn-lt"/>
                  </a:defRPr>
                </a:lvl3pPr>
                <a:lvl4pPr marL="614363" lvl="3" indent="-155575" defTabSz="895350" eaLnBrk="0" hangingPunct="0">
                  <a:buClr>
                    <a:schemeClr val="tx2"/>
                  </a:buClr>
                  <a:buSzPct val="120000"/>
                  <a:buFont typeface="Arial" pitchFamily="34" charset="0"/>
                  <a:buChar char="▫"/>
                  <a:defRPr sz="1600">
                    <a:latin typeface="+mn-lt"/>
                  </a:defRPr>
                </a:lvl4pPr>
                <a:lvl5pPr marL="746125" lvl="4" indent="-130175" defTabSz="895350" eaLnBrk="0" hangingPunct="0">
                  <a:buClr>
                    <a:schemeClr val="tx2"/>
                  </a:buClr>
                  <a:buSzPct val="89000"/>
                  <a:buFont typeface="Arial" pitchFamily="34" charset="0"/>
                  <a:buChar char="-"/>
                  <a:defRPr sz="1600">
                    <a:latin typeface="+mn-lt"/>
                  </a:defRPr>
                </a:lvl5pPr>
                <a:lvl6pPr marL="12033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6pPr>
                <a:lvl7pPr marL="16605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7pPr>
                <a:lvl8pPr marL="21177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8pPr>
                <a:lvl9pPr marL="25749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9pPr>
              </a:lstStyle>
              <a:p>
                <a:pPr marL="342900" marR="0" lvl="0" indent="-342900" algn="ctr" defTabSz="89535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s-PE" sz="1400" b="1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cs"/>
                  </a:rPr>
                  <a:t>Caso</a:t>
                </a:r>
                <a:r>
                  <a:rPr kumimoji="0" lang="es-PE" sz="1400" b="1" i="0" u="none" strike="noStrike" kern="0" cap="none" spc="0" normalizeH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cs"/>
                  </a:rPr>
                  <a:t>  1</a:t>
                </a:r>
                <a:endParaRPr kumimoji="0" lang="es-PE" sz="1400" b="1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41" name="Rectangle 10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166020" y="1716778"/>
              <a:ext cx="656470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s-PE" sz="1400" b="1" kern="0" dirty="0">
                  <a:solidFill>
                    <a:srgbClr val="002960"/>
                  </a:solidFill>
                  <a:cs typeface="Arial" pitchFamily="34" charset="0"/>
                </a:rPr>
                <a:t>Siguiendo una lógica de desagregación</a:t>
              </a:r>
            </a:p>
          </p:txBody>
        </p:sp>
        <p:sp>
          <p:nvSpPr>
            <p:cNvPr id="42" name="50 Triángulo isósceles"/>
            <p:cNvSpPr/>
            <p:nvPr/>
          </p:nvSpPr>
          <p:spPr>
            <a:xfrm flipV="1">
              <a:off x="4037816" y="993204"/>
              <a:ext cx="350837" cy="138113"/>
            </a:xfrm>
            <a:prstGeom prst="triangl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43" name="51 Rectángulo"/>
            <p:cNvSpPr/>
            <p:nvPr/>
          </p:nvSpPr>
          <p:spPr>
            <a:xfrm>
              <a:off x="3525225" y="235137"/>
              <a:ext cx="1376020" cy="684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4" name="52 Rectángulo"/>
            <p:cNvSpPr/>
            <p:nvPr/>
          </p:nvSpPr>
          <p:spPr>
            <a:xfrm>
              <a:off x="2145051" y="235136"/>
              <a:ext cx="1202813" cy="68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6" name="60 Rectángulo"/>
            <p:cNvSpPr/>
            <p:nvPr/>
          </p:nvSpPr>
          <p:spPr>
            <a:xfrm>
              <a:off x="5067501" y="247744"/>
              <a:ext cx="1344917" cy="67139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7" name="62 Rectángulo"/>
            <p:cNvSpPr/>
            <p:nvPr/>
          </p:nvSpPr>
          <p:spPr>
            <a:xfrm>
              <a:off x="6588224" y="247745"/>
              <a:ext cx="1228602" cy="6713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8" name="63 Rectángulo"/>
            <p:cNvSpPr/>
            <p:nvPr/>
          </p:nvSpPr>
          <p:spPr>
            <a:xfrm>
              <a:off x="7956376" y="259631"/>
              <a:ext cx="978438" cy="65950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9" name="64 CuadroTexto"/>
            <p:cNvSpPr txBox="1"/>
            <p:nvPr/>
          </p:nvSpPr>
          <p:spPr>
            <a:xfrm>
              <a:off x="2138828" y="338443"/>
              <a:ext cx="12090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Misión de la Institución</a:t>
              </a:r>
            </a:p>
          </p:txBody>
        </p:sp>
        <p:sp>
          <p:nvSpPr>
            <p:cNvPr id="50" name="65 CuadroTexto"/>
            <p:cNvSpPr txBox="1"/>
            <p:nvPr/>
          </p:nvSpPr>
          <p:spPr>
            <a:xfrm>
              <a:off x="5076394" y="259631"/>
              <a:ext cx="133602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Acciones Estratégicas Institucionales</a:t>
              </a:r>
            </a:p>
          </p:txBody>
        </p:sp>
        <p:sp>
          <p:nvSpPr>
            <p:cNvPr id="52" name="66 CuadroTexto"/>
            <p:cNvSpPr txBox="1"/>
            <p:nvPr/>
          </p:nvSpPr>
          <p:spPr>
            <a:xfrm>
              <a:off x="3527048" y="260648"/>
              <a:ext cx="137419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Objetivos estratégicos institucionales</a:t>
              </a:r>
            </a:p>
          </p:txBody>
        </p:sp>
        <p:sp>
          <p:nvSpPr>
            <p:cNvPr id="53" name="67 CuadroTexto"/>
            <p:cNvSpPr txBox="1"/>
            <p:nvPr/>
          </p:nvSpPr>
          <p:spPr>
            <a:xfrm>
              <a:off x="6588225" y="324648"/>
              <a:ext cx="12286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Ruta Estratégica Institucional</a:t>
              </a:r>
            </a:p>
          </p:txBody>
        </p:sp>
        <p:sp>
          <p:nvSpPr>
            <p:cNvPr id="54" name="68 CuadroTexto"/>
            <p:cNvSpPr txBox="1"/>
            <p:nvPr/>
          </p:nvSpPr>
          <p:spPr>
            <a:xfrm>
              <a:off x="7956376" y="373067"/>
              <a:ext cx="97843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Redacción del </a:t>
              </a:r>
              <a:r>
                <a:rPr lang="es-PE" sz="1050" b="1" kern="0" dirty="0" err="1"/>
                <a:t>PEI</a:t>
              </a:r>
              <a:endParaRPr lang="es-PE" sz="1050" b="1" kern="0" dirty="0"/>
            </a:p>
          </p:txBody>
        </p:sp>
        <p:sp>
          <p:nvSpPr>
            <p:cNvPr id="57" name="69 Rectángulo"/>
            <p:cNvSpPr/>
            <p:nvPr/>
          </p:nvSpPr>
          <p:spPr>
            <a:xfrm>
              <a:off x="642367" y="260648"/>
              <a:ext cx="1309454" cy="65848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58" name="70 CuadroTexto"/>
            <p:cNvSpPr txBox="1"/>
            <p:nvPr/>
          </p:nvSpPr>
          <p:spPr>
            <a:xfrm>
              <a:off x="642368" y="419234"/>
              <a:ext cx="130945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Preparatoria</a:t>
              </a:r>
            </a:p>
          </p:txBody>
        </p:sp>
        <p:grpSp>
          <p:nvGrpSpPr>
            <p:cNvPr id="59" name="Group 147"/>
            <p:cNvGrpSpPr>
              <a:grpSpLocks/>
            </p:cNvGrpSpPr>
            <p:nvPr/>
          </p:nvGrpSpPr>
          <p:grpSpPr bwMode="auto">
            <a:xfrm>
              <a:off x="1777085" y="1974344"/>
              <a:ext cx="6668509" cy="1310640"/>
              <a:chOff x="1907" y="2185"/>
              <a:chExt cx="8544" cy="2064"/>
            </a:xfrm>
          </p:grpSpPr>
          <p:sp>
            <p:nvSpPr>
              <p:cNvPr id="75" name="AutoShape 131"/>
              <p:cNvSpPr>
                <a:spLocks noChangeArrowheads="1"/>
              </p:cNvSpPr>
              <p:nvPr/>
            </p:nvSpPr>
            <p:spPr bwMode="auto">
              <a:xfrm>
                <a:off x="1907" y="2612"/>
                <a:ext cx="3229" cy="510"/>
              </a:xfrm>
              <a:prstGeom prst="roundRect">
                <a:avLst>
                  <a:gd name="adj" fmla="val 16667"/>
                </a:avLst>
              </a:prstGeom>
              <a:solidFill>
                <a:srgbClr val="DBE5F1"/>
              </a:solidFill>
              <a:ln>
                <a:noFill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2F2F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es-PE" sz="1200">
                    <a:effectLst/>
                    <a:latin typeface="Times New Roman"/>
                    <a:ea typeface="Times New Roman"/>
                  </a:rPr>
                  <a:t>Mejorar la salud infantil</a:t>
                </a:r>
              </a:p>
            </p:txBody>
          </p:sp>
          <p:sp>
            <p:nvSpPr>
              <p:cNvPr id="76" name="AutoShape 132"/>
              <p:cNvSpPr>
                <a:spLocks noChangeArrowheads="1"/>
              </p:cNvSpPr>
              <p:nvPr/>
            </p:nvSpPr>
            <p:spPr bwMode="auto">
              <a:xfrm>
                <a:off x="5882" y="3512"/>
                <a:ext cx="4095" cy="737"/>
              </a:xfrm>
              <a:prstGeom prst="roundRect">
                <a:avLst>
                  <a:gd name="adj" fmla="val 16667"/>
                </a:avLst>
              </a:prstGeom>
              <a:solidFill>
                <a:srgbClr val="DBE5F1"/>
              </a:solidFill>
              <a:ln>
                <a:noFill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2F2F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es-PE" sz="1200">
                    <a:effectLst/>
                    <a:latin typeface="Times New Roman"/>
                    <a:ea typeface="Times New Roman"/>
                  </a:rPr>
                  <a:t>Mejorar el estado nutricional de los menores de 36 meses</a:t>
                </a:r>
              </a:p>
            </p:txBody>
          </p:sp>
          <p:sp>
            <p:nvSpPr>
              <p:cNvPr id="78" name="Rectangle 134"/>
              <p:cNvSpPr>
                <a:spLocks noChangeArrowheads="1"/>
              </p:cNvSpPr>
              <p:nvPr/>
            </p:nvSpPr>
            <p:spPr bwMode="auto">
              <a:xfrm>
                <a:off x="5465" y="2185"/>
                <a:ext cx="4986" cy="1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spcBef>
                    <a:spcPts val="1000"/>
                  </a:spcBef>
                  <a:spcAft>
                    <a:spcPts val="0"/>
                  </a:spcAft>
                </a:pPr>
                <a:endParaRPr lang="es-PE" sz="1100" spc="-20" dirty="0">
                  <a:effectLst/>
                  <a:latin typeface="Segoe UI"/>
                  <a:ea typeface="Calibri"/>
                  <a:cs typeface="Mangal"/>
                </a:endParaRPr>
              </a:p>
              <a:p>
                <a:pPr algn="just">
                  <a:spcBef>
                    <a:spcPts val="1000"/>
                  </a:spcBef>
                  <a:spcAft>
                    <a:spcPts val="0"/>
                  </a:spcAft>
                </a:pPr>
                <a:r>
                  <a:rPr lang="es-PE" sz="1100" spc="-20" dirty="0">
                    <a:effectLst/>
                    <a:latin typeface="Segoe UI"/>
                    <a:ea typeface="Calibri"/>
                    <a:cs typeface="Mangal"/>
                  </a:rPr>
                  <a:t>El propósito del objetivo estratégico institucional es una desagregación del propósito del objetivo estratégico sectorial. </a:t>
                </a:r>
                <a:endParaRPr lang="es-PE" sz="1100" dirty="0">
                  <a:effectLst/>
                  <a:latin typeface="Calibri"/>
                  <a:ea typeface="Calibri"/>
                  <a:cs typeface="Mangal"/>
                </a:endParaRPr>
              </a:p>
            </p:txBody>
          </p:sp>
        </p:grpSp>
        <p:sp>
          <p:nvSpPr>
            <p:cNvPr id="62" name="AutoShape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1225725" y="3861048"/>
              <a:ext cx="7504998" cy="2539997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3" name="120 Grupo"/>
            <p:cNvGrpSpPr/>
            <p:nvPr/>
          </p:nvGrpSpPr>
          <p:grpSpPr>
            <a:xfrm>
              <a:off x="1225725" y="3861048"/>
              <a:ext cx="7504999" cy="342329"/>
              <a:chOff x="263552" y="744957"/>
              <a:chExt cx="8500323" cy="367284"/>
            </a:xfrm>
          </p:grpSpPr>
          <p:sp>
            <p:nvSpPr>
              <p:cNvPr id="73" name="Freeform 8"/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63552" y="745030"/>
                <a:ext cx="8500323" cy="3672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6000" tIns="91440" rIns="126000" bIns="9144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s-CO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Rectangle 3"/>
              <p:cNvSpPr txBox="1">
                <a:spLocks/>
              </p:cNvSpPr>
              <p:nvPr>
                <p:custDataLst>
                  <p:tags r:id="rId6"/>
                </p:custDataLst>
              </p:nvPr>
            </p:nvSpPr>
            <p:spPr bwMode="gray">
              <a:xfrm>
                <a:off x="263552" y="744957"/>
                <a:ext cx="984151" cy="367284"/>
              </a:xfrm>
              <a:prstGeom prst="rect">
                <a:avLst/>
              </a:prstGeom>
              <a:solidFill>
                <a:srgbClr val="00296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72009" tIns="72009" rIns="72009" bIns="72009" anchor="ctr"/>
              <a:lstStyle>
                <a:lvl1pPr marL="342900" lvl="0" indent="-342900" defTabSz="895350" eaLnBrk="0" hangingPunct="0">
                  <a:buClr>
                    <a:schemeClr val="tx2"/>
                  </a:buClr>
                  <a:defRPr sz="1600">
                    <a:latin typeface="+mn-lt"/>
                  </a:defRPr>
                </a:lvl1pPr>
                <a:lvl2pPr marL="193675" lvl="1" indent="-192088" defTabSz="895350" eaLnBrk="0" hangingPunct="0">
                  <a:buClr>
                    <a:schemeClr val="tx2"/>
                  </a:buClr>
                  <a:buSzPct val="125000"/>
                  <a:buFont typeface="Arial" pitchFamily="34" charset="0"/>
                  <a:buChar char="▪"/>
                  <a:defRPr sz="1600">
                    <a:latin typeface="+mn-lt"/>
                  </a:defRPr>
                </a:lvl2pPr>
                <a:lvl3pPr marL="457200" lvl="2" indent="-261938" defTabSz="895350" eaLnBrk="0" hangingPunct="0">
                  <a:buClr>
                    <a:schemeClr val="tx2"/>
                  </a:buClr>
                  <a:buSzPct val="120000"/>
                  <a:buFont typeface="Arial" pitchFamily="34" charset="0"/>
                  <a:buChar char="–"/>
                  <a:defRPr sz="1600">
                    <a:latin typeface="+mn-lt"/>
                  </a:defRPr>
                </a:lvl3pPr>
                <a:lvl4pPr marL="614363" lvl="3" indent="-155575" defTabSz="895350" eaLnBrk="0" hangingPunct="0">
                  <a:buClr>
                    <a:schemeClr val="tx2"/>
                  </a:buClr>
                  <a:buSzPct val="120000"/>
                  <a:buFont typeface="Arial" pitchFamily="34" charset="0"/>
                  <a:buChar char="▫"/>
                  <a:defRPr sz="1600">
                    <a:latin typeface="+mn-lt"/>
                  </a:defRPr>
                </a:lvl4pPr>
                <a:lvl5pPr marL="746125" lvl="4" indent="-130175" defTabSz="895350" eaLnBrk="0" hangingPunct="0">
                  <a:buClr>
                    <a:schemeClr val="tx2"/>
                  </a:buClr>
                  <a:buSzPct val="89000"/>
                  <a:buFont typeface="Arial" pitchFamily="34" charset="0"/>
                  <a:buChar char="-"/>
                  <a:defRPr sz="1600">
                    <a:latin typeface="+mn-lt"/>
                  </a:defRPr>
                </a:lvl5pPr>
                <a:lvl6pPr marL="12033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6pPr>
                <a:lvl7pPr marL="16605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7pPr>
                <a:lvl8pPr marL="21177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8pPr>
                <a:lvl9pPr marL="25749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9pPr>
              </a:lstStyle>
              <a:p>
                <a:pPr marL="342900" marR="0" lvl="0" indent="-342900" algn="ctr" defTabSz="89535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s-PE" sz="1400" b="1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cs"/>
                  </a:rPr>
                  <a:t>Caso</a:t>
                </a:r>
                <a:r>
                  <a:rPr kumimoji="0" lang="es-PE" sz="1400" b="1" i="0" u="none" strike="noStrike" kern="0" cap="none" spc="0" normalizeH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cs"/>
                  </a:rPr>
                  <a:t>  2</a:t>
                </a:r>
                <a:endParaRPr kumimoji="0" lang="es-PE" sz="1400" b="1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64" name="Rectangle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166020" y="3931314"/>
              <a:ext cx="656470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s-PE" sz="1400" b="1" kern="0" dirty="0">
                  <a:solidFill>
                    <a:srgbClr val="002960"/>
                  </a:solidFill>
                  <a:cs typeface="Arial" pitchFamily="34" charset="0"/>
                </a:rPr>
                <a:t>Siguiendo una lógica de causalidad</a:t>
              </a:r>
            </a:p>
          </p:txBody>
        </p:sp>
        <p:grpSp>
          <p:nvGrpSpPr>
            <p:cNvPr id="65" name="Group 148"/>
            <p:cNvGrpSpPr>
              <a:grpSpLocks/>
            </p:cNvGrpSpPr>
            <p:nvPr/>
          </p:nvGrpSpPr>
          <p:grpSpPr bwMode="auto">
            <a:xfrm>
              <a:off x="1730846" y="4437112"/>
              <a:ext cx="6714748" cy="1744980"/>
              <a:chOff x="1767" y="9662"/>
              <a:chExt cx="8670" cy="2748"/>
            </a:xfrm>
          </p:grpSpPr>
          <p:sp>
            <p:nvSpPr>
              <p:cNvPr id="66" name="AutoShape 139"/>
              <p:cNvSpPr>
                <a:spLocks noChangeArrowheads="1"/>
              </p:cNvSpPr>
              <p:nvPr/>
            </p:nvSpPr>
            <p:spPr bwMode="auto">
              <a:xfrm>
                <a:off x="1767" y="10360"/>
                <a:ext cx="3229" cy="788"/>
              </a:xfrm>
              <a:prstGeom prst="roundRect">
                <a:avLst>
                  <a:gd name="adj" fmla="val 16667"/>
                </a:avLst>
              </a:prstGeom>
              <a:solidFill>
                <a:srgbClr val="DBE5F1"/>
              </a:solidFill>
              <a:ln>
                <a:noFill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2F2F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es-PE" sz="1200" dirty="0"/>
                  <a:t>Incrementar la Adaptación al Cambio Climático</a:t>
                </a:r>
              </a:p>
            </p:txBody>
          </p:sp>
          <p:sp>
            <p:nvSpPr>
              <p:cNvPr id="67" name="AutoShape 140"/>
              <p:cNvSpPr>
                <a:spLocks noChangeArrowheads="1"/>
              </p:cNvSpPr>
              <p:nvPr/>
            </p:nvSpPr>
            <p:spPr bwMode="auto">
              <a:xfrm>
                <a:off x="5389" y="11292"/>
                <a:ext cx="5048" cy="454"/>
              </a:xfrm>
              <a:prstGeom prst="roundRect">
                <a:avLst>
                  <a:gd name="adj" fmla="val 16667"/>
                </a:avLst>
              </a:prstGeom>
              <a:solidFill>
                <a:srgbClr val="DBE5F1"/>
              </a:solidFill>
              <a:ln>
                <a:noFill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2F2F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es-PE" sz="1000">
                    <a:effectLst/>
                  </a:rPr>
                  <a:t>Elevar la capacidad adaptativa de comunidades</a:t>
                </a:r>
                <a:endParaRPr lang="es-PE">
                  <a:effectLst/>
                </a:endParaRPr>
              </a:p>
            </p:txBody>
          </p:sp>
          <p:sp>
            <p:nvSpPr>
              <p:cNvPr id="68" name="AutoShape 141"/>
              <p:cNvSpPr>
                <a:spLocks noChangeArrowheads="1"/>
              </p:cNvSpPr>
              <p:nvPr/>
            </p:nvSpPr>
            <p:spPr bwMode="auto">
              <a:xfrm>
                <a:off x="5386" y="11956"/>
                <a:ext cx="5048" cy="454"/>
              </a:xfrm>
              <a:prstGeom prst="roundRect">
                <a:avLst>
                  <a:gd name="adj" fmla="val 16667"/>
                </a:avLst>
              </a:prstGeom>
              <a:solidFill>
                <a:srgbClr val="DBE5F1"/>
              </a:solidFill>
              <a:ln>
                <a:noFill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2F2F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es-PE" sz="1000">
                    <a:effectLst/>
                  </a:rPr>
                  <a:t>Incrementar voluntad adaptativa de comunidades</a:t>
                </a:r>
                <a:endParaRPr lang="es-PE">
                  <a:effectLst/>
                </a:endParaRPr>
              </a:p>
            </p:txBody>
          </p:sp>
          <p:sp>
            <p:nvSpPr>
              <p:cNvPr id="69" name="Rectangle 143"/>
              <p:cNvSpPr>
                <a:spLocks noChangeArrowheads="1"/>
              </p:cNvSpPr>
              <p:nvPr/>
            </p:nvSpPr>
            <p:spPr bwMode="auto">
              <a:xfrm>
                <a:off x="5375" y="9662"/>
                <a:ext cx="4986" cy="1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spcBef>
                    <a:spcPts val="1000"/>
                  </a:spcBef>
                  <a:spcAft>
                    <a:spcPts val="0"/>
                  </a:spcAft>
                </a:pPr>
                <a:endParaRPr lang="es-PE" sz="1000" spc="-20" dirty="0">
                  <a:effectLst/>
                  <a:latin typeface="Segoe UI"/>
                  <a:ea typeface="Calibri"/>
                  <a:cs typeface="Mangal"/>
                </a:endParaRPr>
              </a:p>
              <a:p>
                <a:pPr algn="just">
                  <a:spcBef>
                    <a:spcPts val="1000"/>
                  </a:spcBef>
                  <a:spcAft>
                    <a:spcPts val="0"/>
                  </a:spcAft>
                </a:pPr>
                <a:r>
                  <a:rPr lang="es-PE" sz="1000" spc="-20" dirty="0">
                    <a:effectLst/>
                    <a:latin typeface="Segoe UI"/>
                    <a:ea typeface="Calibri"/>
                    <a:cs typeface="Mangal"/>
                  </a:rPr>
                  <a:t>El propósito del objetivo estratégico institucional se corresponde con un Factor o Grupo de Factores vinculados causalmente o asociado al logro del propósito del objetivo estratégico sectorial.</a:t>
                </a:r>
                <a:endParaRPr lang="es-PE" sz="1100" dirty="0">
                  <a:effectLst/>
                  <a:latin typeface="Calibri"/>
                  <a:ea typeface="Calibri"/>
                  <a:cs typeface="Mangal"/>
                </a:endParaRPr>
              </a:p>
            </p:txBody>
          </p:sp>
          <p:cxnSp>
            <p:nvCxnSpPr>
              <p:cNvPr id="70" name="AutoShape 144"/>
              <p:cNvCxnSpPr>
                <a:cxnSpLocks noChangeShapeType="1"/>
              </p:cNvCxnSpPr>
              <p:nvPr/>
            </p:nvCxnSpPr>
            <p:spPr bwMode="auto">
              <a:xfrm>
                <a:off x="3388" y="11537"/>
                <a:ext cx="1984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AutoShape 145"/>
              <p:cNvCxnSpPr>
                <a:cxnSpLocks noChangeShapeType="1"/>
              </p:cNvCxnSpPr>
              <p:nvPr/>
            </p:nvCxnSpPr>
            <p:spPr bwMode="auto">
              <a:xfrm>
                <a:off x="3398" y="12183"/>
                <a:ext cx="1984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Rectangle 146"/>
              <p:cNvSpPr>
                <a:spLocks noChangeArrowheads="1"/>
              </p:cNvSpPr>
              <p:nvPr/>
            </p:nvSpPr>
            <p:spPr bwMode="auto">
              <a:xfrm>
                <a:off x="1767" y="9662"/>
                <a:ext cx="3015" cy="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Bef>
                    <a:spcPts val="1000"/>
                  </a:spcBef>
                  <a:spcAft>
                    <a:spcPts val="0"/>
                  </a:spcAft>
                </a:pPr>
                <a:r>
                  <a:rPr lang="es-PE" sz="1000">
                    <a:effectLst/>
                    <a:latin typeface="Calibri"/>
                    <a:ea typeface="Calibri"/>
                    <a:cs typeface="Mangal"/>
                  </a:rPr>
                  <a:t> </a:t>
                </a:r>
                <a:endParaRPr lang="es-PE" sz="1100">
                  <a:effectLst/>
                  <a:latin typeface="Calibri"/>
                  <a:ea typeface="Calibri"/>
                  <a:cs typeface="Mang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93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pSp>
        <p:nvGrpSpPr>
          <p:cNvPr id="51" name="Grupo 50"/>
          <p:cNvGrpSpPr/>
          <p:nvPr/>
        </p:nvGrpSpPr>
        <p:grpSpPr>
          <a:xfrm>
            <a:off x="456149" y="856448"/>
            <a:ext cx="8364323" cy="5785013"/>
            <a:chOff x="455854" y="116632"/>
            <a:chExt cx="8580642" cy="6570774"/>
          </a:xfrm>
        </p:grpSpPr>
        <p:sp>
          <p:nvSpPr>
            <p:cNvPr id="55" name="1 Rectángulo"/>
            <p:cNvSpPr/>
            <p:nvPr/>
          </p:nvSpPr>
          <p:spPr>
            <a:xfrm>
              <a:off x="467544" y="1196752"/>
              <a:ext cx="8568952" cy="5490654"/>
            </a:xfrm>
            <a:prstGeom prst="rect">
              <a:avLst/>
            </a:prstGeom>
            <a:noFill/>
            <a:ln>
              <a:solidFill>
                <a:srgbClr val="DC4A4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6" name="17 Rectángulo"/>
            <p:cNvSpPr/>
            <p:nvPr/>
          </p:nvSpPr>
          <p:spPr>
            <a:xfrm>
              <a:off x="467544" y="116632"/>
              <a:ext cx="8568952" cy="936104"/>
            </a:xfrm>
            <a:prstGeom prst="rect">
              <a:avLst/>
            </a:prstGeom>
            <a:noFill/>
            <a:ln w="63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400" b="1" dirty="0"/>
            </a:p>
          </p:txBody>
        </p:sp>
        <p:sp>
          <p:nvSpPr>
            <p:cNvPr id="60" name="61 Rectángulo"/>
            <p:cNvSpPr/>
            <p:nvPr/>
          </p:nvSpPr>
          <p:spPr>
            <a:xfrm>
              <a:off x="1360016" y="1196752"/>
              <a:ext cx="6380336" cy="419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b="1" u="sng" dirty="0">
                  <a:solidFill>
                    <a:schemeClr val="accent2">
                      <a:lumMod val="50000"/>
                    </a:schemeClr>
                  </a:solidFill>
                </a:rPr>
                <a:t>Casos para definir el objetivo</a:t>
              </a:r>
            </a:p>
          </p:txBody>
        </p:sp>
        <p:sp>
          <p:nvSpPr>
            <p:cNvPr id="61" name="78 Abrir llave"/>
            <p:cNvSpPr/>
            <p:nvPr/>
          </p:nvSpPr>
          <p:spPr>
            <a:xfrm>
              <a:off x="899591" y="1522884"/>
              <a:ext cx="326133" cy="2194148"/>
            </a:xfrm>
            <a:prstGeom prst="leftBrace">
              <a:avLst/>
            </a:prstGeom>
            <a:ln w="5715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82" name="Rectangle 4"/>
            <p:cNvSpPr txBox="1"/>
            <p:nvPr/>
          </p:nvSpPr>
          <p:spPr>
            <a:xfrm>
              <a:off x="455854" y="1015067"/>
              <a:ext cx="505179" cy="356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0" lvl="0" indent="0" algn="ctr"/>
              <a:r>
                <a:rPr lang="es-PE" sz="1600" b="1" kern="0" dirty="0">
                  <a:solidFill>
                    <a:schemeClr val="accent6">
                      <a:lumMod val="75000"/>
                    </a:schemeClr>
                  </a:solidFill>
                </a:rPr>
                <a:t>A partir de objetivos estratégicos sectoriales/territoriales</a:t>
              </a:r>
            </a:p>
          </p:txBody>
        </p:sp>
        <p:grpSp>
          <p:nvGrpSpPr>
            <p:cNvPr id="83" name="82 Grupo"/>
            <p:cNvGrpSpPr/>
            <p:nvPr/>
          </p:nvGrpSpPr>
          <p:grpSpPr>
            <a:xfrm>
              <a:off x="1225725" y="1646512"/>
              <a:ext cx="7504999" cy="342329"/>
              <a:chOff x="263552" y="744957"/>
              <a:chExt cx="8500323" cy="367284"/>
            </a:xfrm>
          </p:grpSpPr>
          <p:sp>
            <p:nvSpPr>
              <p:cNvPr id="108" name="Freeform 8"/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63552" y="745030"/>
                <a:ext cx="8500323" cy="3672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6000" tIns="91440" rIns="126000" bIns="9144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s-CO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Rectangle 3"/>
              <p:cNvSpPr txBox="1">
                <a:spLocks/>
              </p:cNvSpPr>
              <p:nvPr>
                <p:custDataLst>
                  <p:tags r:id="rId7"/>
                </p:custDataLst>
              </p:nvPr>
            </p:nvSpPr>
            <p:spPr bwMode="gray">
              <a:xfrm>
                <a:off x="263552" y="744957"/>
                <a:ext cx="984151" cy="367284"/>
              </a:xfrm>
              <a:prstGeom prst="rect">
                <a:avLst/>
              </a:prstGeom>
              <a:solidFill>
                <a:srgbClr val="00296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72009" tIns="72009" rIns="72009" bIns="72009" anchor="ctr"/>
              <a:lstStyle>
                <a:lvl1pPr marL="342900" lvl="0" indent="-342900" defTabSz="895350" eaLnBrk="0" hangingPunct="0">
                  <a:buClr>
                    <a:schemeClr val="tx2"/>
                  </a:buClr>
                  <a:defRPr sz="1600">
                    <a:latin typeface="+mn-lt"/>
                  </a:defRPr>
                </a:lvl1pPr>
                <a:lvl2pPr marL="193675" lvl="1" indent="-192088" defTabSz="895350" eaLnBrk="0" hangingPunct="0">
                  <a:buClr>
                    <a:schemeClr val="tx2"/>
                  </a:buClr>
                  <a:buSzPct val="125000"/>
                  <a:buFont typeface="Arial" pitchFamily="34" charset="0"/>
                  <a:buChar char="▪"/>
                  <a:defRPr sz="1600">
                    <a:latin typeface="+mn-lt"/>
                  </a:defRPr>
                </a:lvl2pPr>
                <a:lvl3pPr marL="457200" lvl="2" indent="-261938" defTabSz="895350" eaLnBrk="0" hangingPunct="0">
                  <a:buClr>
                    <a:schemeClr val="tx2"/>
                  </a:buClr>
                  <a:buSzPct val="120000"/>
                  <a:buFont typeface="Arial" pitchFamily="34" charset="0"/>
                  <a:buChar char="–"/>
                  <a:defRPr sz="1600">
                    <a:latin typeface="+mn-lt"/>
                  </a:defRPr>
                </a:lvl3pPr>
                <a:lvl4pPr marL="614363" lvl="3" indent="-155575" defTabSz="895350" eaLnBrk="0" hangingPunct="0">
                  <a:buClr>
                    <a:schemeClr val="tx2"/>
                  </a:buClr>
                  <a:buSzPct val="120000"/>
                  <a:buFont typeface="Arial" pitchFamily="34" charset="0"/>
                  <a:buChar char="▫"/>
                  <a:defRPr sz="1600">
                    <a:latin typeface="+mn-lt"/>
                  </a:defRPr>
                </a:lvl4pPr>
                <a:lvl5pPr marL="746125" lvl="4" indent="-130175" defTabSz="895350" eaLnBrk="0" hangingPunct="0">
                  <a:buClr>
                    <a:schemeClr val="tx2"/>
                  </a:buClr>
                  <a:buSzPct val="89000"/>
                  <a:buFont typeface="Arial" pitchFamily="34" charset="0"/>
                  <a:buChar char="-"/>
                  <a:defRPr sz="1600">
                    <a:latin typeface="+mn-lt"/>
                  </a:defRPr>
                </a:lvl5pPr>
                <a:lvl6pPr marL="12033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6pPr>
                <a:lvl7pPr marL="16605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7pPr>
                <a:lvl8pPr marL="21177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8pPr>
                <a:lvl9pPr marL="25749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9pPr>
              </a:lstStyle>
              <a:p>
                <a:pPr marL="342900" marR="0" lvl="0" indent="-342900" algn="ctr" defTabSz="89535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s-PE" sz="1400" b="1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cs"/>
                  </a:rPr>
                  <a:t>Caso</a:t>
                </a:r>
                <a:r>
                  <a:rPr kumimoji="0" lang="es-PE" sz="1400" b="1" i="0" u="none" strike="noStrike" kern="0" cap="none" spc="0" normalizeH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cs"/>
                  </a:rPr>
                  <a:t>  3</a:t>
                </a:r>
                <a:endParaRPr kumimoji="0" lang="es-PE" sz="1400" b="1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84" name="Rectangle 10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166020" y="1716778"/>
              <a:ext cx="656470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s-PE" sz="1400" b="1" kern="0" dirty="0">
                  <a:solidFill>
                    <a:srgbClr val="002960"/>
                  </a:solidFill>
                  <a:cs typeface="Arial" pitchFamily="34" charset="0"/>
                </a:rPr>
                <a:t>Igualdad</a:t>
              </a:r>
            </a:p>
          </p:txBody>
        </p:sp>
        <p:sp>
          <p:nvSpPr>
            <p:cNvPr id="85" name="50 Triángulo isósceles"/>
            <p:cNvSpPr/>
            <p:nvPr/>
          </p:nvSpPr>
          <p:spPr>
            <a:xfrm flipV="1">
              <a:off x="4037816" y="993204"/>
              <a:ext cx="350837" cy="138113"/>
            </a:xfrm>
            <a:prstGeom prst="triangl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51 Rectángulo"/>
            <p:cNvSpPr/>
            <p:nvPr/>
          </p:nvSpPr>
          <p:spPr>
            <a:xfrm>
              <a:off x="3525225" y="235137"/>
              <a:ext cx="1376020" cy="684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87" name="52 Rectángulo"/>
            <p:cNvSpPr/>
            <p:nvPr/>
          </p:nvSpPr>
          <p:spPr>
            <a:xfrm>
              <a:off x="2145051" y="235136"/>
              <a:ext cx="1202813" cy="68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88" name="60 Rectángulo"/>
            <p:cNvSpPr/>
            <p:nvPr/>
          </p:nvSpPr>
          <p:spPr>
            <a:xfrm>
              <a:off x="5067501" y="247744"/>
              <a:ext cx="1344917" cy="67139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89" name="62 Rectángulo"/>
            <p:cNvSpPr/>
            <p:nvPr/>
          </p:nvSpPr>
          <p:spPr>
            <a:xfrm>
              <a:off x="6588224" y="247745"/>
              <a:ext cx="1228602" cy="6713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90" name="63 Rectángulo"/>
            <p:cNvSpPr/>
            <p:nvPr/>
          </p:nvSpPr>
          <p:spPr>
            <a:xfrm>
              <a:off x="7956376" y="259631"/>
              <a:ext cx="978438" cy="65950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91" name="64 CuadroTexto"/>
            <p:cNvSpPr txBox="1"/>
            <p:nvPr/>
          </p:nvSpPr>
          <p:spPr>
            <a:xfrm>
              <a:off x="2138828" y="338443"/>
              <a:ext cx="12090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Misión de la Institución</a:t>
              </a:r>
            </a:p>
          </p:txBody>
        </p:sp>
        <p:sp>
          <p:nvSpPr>
            <p:cNvPr id="92" name="65 CuadroTexto"/>
            <p:cNvSpPr txBox="1"/>
            <p:nvPr/>
          </p:nvSpPr>
          <p:spPr>
            <a:xfrm>
              <a:off x="5076394" y="259631"/>
              <a:ext cx="133602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Acciones Estratégicas Institucionales</a:t>
              </a:r>
            </a:p>
          </p:txBody>
        </p:sp>
        <p:sp>
          <p:nvSpPr>
            <p:cNvPr id="93" name="66 CuadroTexto"/>
            <p:cNvSpPr txBox="1"/>
            <p:nvPr/>
          </p:nvSpPr>
          <p:spPr>
            <a:xfrm>
              <a:off x="3527048" y="260648"/>
              <a:ext cx="137419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Objetivos estratégicos institucionales</a:t>
              </a:r>
            </a:p>
          </p:txBody>
        </p:sp>
        <p:sp>
          <p:nvSpPr>
            <p:cNvPr id="94" name="67 CuadroTexto"/>
            <p:cNvSpPr txBox="1"/>
            <p:nvPr/>
          </p:nvSpPr>
          <p:spPr>
            <a:xfrm>
              <a:off x="6588225" y="324648"/>
              <a:ext cx="12286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Ruta Estratégica Institucional</a:t>
              </a:r>
            </a:p>
          </p:txBody>
        </p:sp>
        <p:sp>
          <p:nvSpPr>
            <p:cNvPr id="95" name="68 CuadroTexto"/>
            <p:cNvSpPr txBox="1"/>
            <p:nvPr/>
          </p:nvSpPr>
          <p:spPr>
            <a:xfrm>
              <a:off x="7956376" y="373067"/>
              <a:ext cx="97843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Redacción del </a:t>
              </a:r>
              <a:r>
                <a:rPr lang="es-PE" sz="1050" b="1" kern="0" dirty="0" err="1"/>
                <a:t>PEI</a:t>
              </a:r>
              <a:endParaRPr lang="es-PE" sz="1050" b="1" kern="0" dirty="0"/>
            </a:p>
          </p:txBody>
        </p:sp>
        <p:sp>
          <p:nvSpPr>
            <p:cNvPr id="96" name="69 Rectángulo"/>
            <p:cNvSpPr/>
            <p:nvPr/>
          </p:nvSpPr>
          <p:spPr>
            <a:xfrm>
              <a:off x="642367" y="260648"/>
              <a:ext cx="1309454" cy="65848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97" name="70 CuadroTexto"/>
            <p:cNvSpPr txBox="1"/>
            <p:nvPr/>
          </p:nvSpPr>
          <p:spPr>
            <a:xfrm>
              <a:off x="642368" y="419234"/>
              <a:ext cx="130945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Preparatoria</a:t>
              </a:r>
            </a:p>
          </p:txBody>
        </p:sp>
        <p:grpSp>
          <p:nvGrpSpPr>
            <p:cNvPr id="98" name="Group 147"/>
            <p:cNvGrpSpPr>
              <a:grpSpLocks/>
            </p:cNvGrpSpPr>
            <p:nvPr/>
          </p:nvGrpSpPr>
          <p:grpSpPr bwMode="auto">
            <a:xfrm>
              <a:off x="1777085" y="1974344"/>
              <a:ext cx="6668509" cy="1310640"/>
              <a:chOff x="1907" y="2185"/>
              <a:chExt cx="8544" cy="2064"/>
            </a:xfrm>
          </p:grpSpPr>
          <p:sp>
            <p:nvSpPr>
              <p:cNvPr id="105" name="AutoShape 131"/>
              <p:cNvSpPr>
                <a:spLocks noChangeArrowheads="1"/>
              </p:cNvSpPr>
              <p:nvPr/>
            </p:nvSpPr>
            <p:spPr bwMode="auto">
              <a:xfrm>
                <a:off x="1907" y="2612"/>
                <a:ext cx="3229" cy="510"/>
              </a:xfrm>
              <a:prstGeom prst="roundRect">
                <a:avLst>
                  <a:gd name="adj" fmla="val 16667"/>
                </a:avLst>
              </a:prstGeom>
              <a:solidFill>
                <a:srgbClr val="DBE5F1"/>
              </a:solidFill>
              <a:ln>
                <a:noFill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2F2F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es-PE" sz="1200" dirty="0">
                    <a:effectLst/>
                    <a:latin typeface="Times New Roman"/>
                    <a:ea typeface="Times New Roman"/>
                  </a:rPr>
                  <a:t>Reducir la desnutrición crónica</a:t>
                </a:r>
              </a:p>
            </p:txBody>
          </p:sp>
          <p:sp>
            <p:nvSpPr>
              <p:cNvPr id="106" name="AutoShape 132"/>
              <p:cNvSpPr>
                <a:spLocks noChangeArrowheads="1"/>
              </p:cNvSpPr>
              <p:nvPr/>
            </p:nvSpPr>
            <p:spPr bwMode="auto">
              <a:xfrm>
                <a:off x="5882" y="3512"/>
                <a:ext cx="4095" cy="737"/>
              </a:xfrm>
              <a:prstGeom prst="roundRect">
                <a:avLst>
                  <a:gd name="adj" fmla="val 16667"/>
                </a:avLst>
              </a:prstGeom>
              <a:solidFill>
                <a:srgbClr val="DBE5F1"/>
              </a:solidFill>
              <a:ln>
                <a:noFill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2F2F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es-PE" sz="1200" dirty="0">
                    <a:latin typeface="Times New Roman"/>
                    <a:ea typeface="Times New Roman"/>
                  </a:rPr>
                  <a:t>Reducir la desnutrición crónica</a:t>
                </a:r>
              </a:p>
            </p:txBody>
          </p:sp>
          <p:sp>
            <p:nvSpPr>
              <p:cNvPr id="107" name="Rectangle 134"/>
              <p:cNvSpPr>
                <a:spLocks noChangeArrowheads="1"/>
              </p:cNvSpPr>
              <p:nvPr/>
            </p:nvSpPr>
            <p:spPr bwMode="auto">
              <a:xfrm>
                <a:off x="5465" y="2185"/>
                <a:ext cx="4986" cy="1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spcBef>
                    <a:spcPts val="1000"/>
                  </a:spcBef>
                  <a:spcAft>
                    <a:spcPts val="0"/>
                  </a:spcAft>
                </a:pPr>
                <a:endParaRPr lang="es-PE" sz="1100" spc="-20" dirty="0">
                  <a:effectLst/>
                  <a:latin typeface="Segoe UI"/>
                  <a:ea typeface="Calibri"/>
                  <a:cs typeface="Mangal"/>
                </a:endParaRPr>
              </a:p>
              <a:p>
                <a:pPr algn="just">
                  <a:spcBef>
                    <a:spcPts val="1000"/>
                  </a:spcBef>
                  <a:spcAft>
                    <a:spcPts val="0"/>
                  </a:spcAft>
                </a:pPr>
                <a:r>
                  <a:rPr lang="es-PE" sz="1100" spc="-20" dirty="0">
                    <a:effectLst/>
                    <a:latin typeface="Segoe UI"/>
                    <a:ea typeface="Calibri"/>
                    <a:cs typeface="Mangal"/>
                  </a:rPr>
                  <a:t>El propósito del objetivo estratégico institucional es igual al  propósito del objetivo estratégico sectorial. </a:t>
                </a:r>
                <a:endParaRPr lang="es-PE" sz="1100" dirty="0">
                  <a:effectLst/>
                  <a:latin typeface="Calibri"/>
                  <a:ea typeface="Calibri"/>
                  <a:cs typeface="Mangal"/>
                </a:endParaRPr>
              </a:p>
            </p:txBody>
          </p:sp>
        </p:grpSp>
        <p:sp>
          <p:nvSpPr>
            <p:cNvPr id="99" name="AutoShape 7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1225725" y="3861048"/>
              <a:ext cx="7504998" cy="2539997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00" name="120 Grupo"/>
            <p:cNvGrpSpPr/>
            <p:nvPr/>
          </p:nvGrpSpPr>
          <p:grpSpPr>
            <a:xfrm>
              <a:off x="1225725" y="3861048"/>
              <a:ext cx="7504999" cy="342329"/>
              <a:chOff x="263552" y="744957"/>
              <a:chExt cx="8500323" cy="367284"/>
            </a:xfrm>
          </p:grpSpPr>
          <p:sp>
            <p:nvSpPr>
              <p:cNvPr id="103" name="Freeform 8"/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63552" y="745030"/>
                <a:ext cx="8500323" cy="3672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126000" tIns="91440" rIns="126000" bIns="9144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s-CO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Rectangle 3"/>
              <p:cNvSpPr txBox="1">
                <a:spLocks/>
              </p:cNvSpPr>
              <p:nvPr>
                <p:custDataLst>
                  <p:tags r:id="rId5"/>
                </p:custDataLst>
              </p:nvPr>
            </p:nvSpPr>
            <p:spPr bwMode="gray">
              <a:xfrm>
                <a:off x="263552" y="744957"/>
                <a:ext cx="984151" cy="367284"/>
              </a:xfrm>
              <a:prstGeom prst="rect">
                <a:avLst/>
              </a:prstGeom>
              <a:solidFill>
                <a:srgbClr val="00296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72009" tIns="72009" rIns="72009" bIns="72009" anchor="ctr"/>
              <a:lstStyle>
                <a:lvl1pPr marL="342900" lvl="0" indent="-342900" defTabSz="895350" eaLnBrk="0" hangingPunct="0">
                  <a:buClr>
                    <a:schemeClr val="tx2"/>
                  </a:buClr>
                  <a:defRPr sz="1600">
                    <a:latin typeface="+mn-lt"/>
                  </a:defRPr>
                </a:lvl1pPr>
                <a:lvl2pPr marL="193675" lvl="1" indent="-192088" defTabSz="895350" eaLnBrk="0" hangingPunct="0">
                  <a:buClr>
                    <a:schemeClr val="tx2"/>
                  </a:buClr>
                  <a:buSzPct val="125000"/>
                  <a:buFont typeface="Arial" pitchFamily="34" charset="0"/>
                  <a:buChar char="▪"/>
                  <a:defRPr sz="1600">
                    <a:latin typeface="+mn-lt"/>
                  </a:defRPr>
                </a:lvl2pPr>
                <a:lvl3pPr marL="457200" lvl="2" indent="-261938" defTabSz="895350" eaLnBrk="0" hangingPunct="0">
                  <a:buClr>
                    <a:schemeClr val="tx2"/>
                  </a:buClr>
                  <a:buSzPct val="120000"/>
                  <a:buFont typeface="Arial" pitchFamily="34" charset="0"/>
                  <a:buChar char="–"/>
                  <a:defRPr sz="1600">
                    <a:latin typeface="+mn-lt"/>
                  </a:defRPr>
                </a:lvl3pPr>
                <a:lvl4pPr marL="614363" lvl="3" indent="-155575" defTabSz="895350" eaLnBrk="0" hangingPunct="0">
                  <a:buClr>
                    <a:schemeClr val="tx2"/>
                  </a:buClr>
                  <a:buSzPct val="120000"/>
                  <a:buFont typeface="Arial" pitchFamily="34" charset="0"/>
                  <a:buChar char="▫"/>
                  <a:defRPr sz="1600">
                    <a:latin typeface="+mn-lt"/>
                  </a:defRPr>
                </a:lvl4pPr>
                <a:lvl5pPr marL="746125" lvl="4" indent="-130175" defTabSz="895350" eaLnBrk="0" hangingPunct="0">
                  <a:buClr>
                    <a:schemeClr val="tx2"/>
                  </a:buClr>
                  <a:buSzPct val="89000"/>
                  <a:buFont typeface="Arial" pitchFamily="34" charset="0"/>
                  <a:buChar char="-"/>
                  <a:defRPr sz="1600">
                    <a:latin typeface="+mn-lt"/>
                  </a:defRPr>
                </a:lvl5pPr>
                <a:lvl6pPr marL="12033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6pPr>
                <a:lvl7pPr marL="16605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7pPr>
                <a:lvl8pPr marL="21177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8pPr>
                <a:lvl9pPr marL="25749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sz="1600">
                    <a:latin typeface="+mn-lt"/>
                  </a:defRPr>
                </a:lvl9pPr>
              </a:lstStyle>
              <a:p>
                <a:pPr marL="342900" marR="0" lvl="0" indent="-342900" algn="ctr" defTabSz="89535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s-PE" sz="1400" b="1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cs"/>
                  </a:rPr>
                  <a:t>Caso</a:t>
                </a:r>
                <a:r>
                  <a:rPr kumimoji="0" lang="es-PE" sz="1400" b="1" i="0" u="none" strike="noStrike" kern="0" cap="none" spc="0" normalizeH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cs"/>
                  </a:rPr>
                  <a:t>  </a:t>
                </a:r>
                <a:r>
                  <a:rPr lang="es-PE" sz="1400" b="1" kern="0" dirty="0">
                    <a:solidFill>
                      <a:srgbClr val="FFFFFF"/>
                    </a:solidFill>
                  </a:rPr>
                  <a:t>4</a:t>
                </a:r>
                <a:endParaRPr kumimoji="0" lang="es-PE" sz="1400" b="1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101" name="Rectangle 1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166020" y="3931314"/>
              <a:ext cx="656470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s-PE" sz="1400" b="1" kern="0" dirty="0">
                  <a:solidFill>
                    <a:srgbClr val="002960"/>
                  </a:solidFill>
                  <a:cs typeface="Arial" pitchFamily="34" charset="0"/>
                </a:rPr>
                <a:t>Estudio propios</a:t>
              </a:r>
            </a:p>
          </p:txBody>
        </p:sp>
        <p:sp>
          <p:nvSpPr>
            <p:cNvPr id="102" name="2 CuadroTexto"/>
            <p:cNvSpPr txBox="1"/>
            <p:nvPr/>
          </p:nvSpPr>
          <p:spPr>
            <a:xfrm>
              <a:off x="1258108" y="4329862"/>
              <a:ext cx="747261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600" dirty="0"/>
                <a:t>En caso la entidad tenga:</a:t>
              </a:r>
            </a:p>
            <a:p>
              <a:pPr marL="400050" indent="-400050">
                <a:buAutoNum type="romanLcParenBoth"/>
              </a:pPr>
              <a:r>
                <a:rPr lang="es-PE" sz="1600" dirty="0"/>
                <a:t>obligación asignada por ley, </a:t>
              </a:r>
            </a:p>
            <a:p>
              <a:pPr marL="400050" indent="-400050">
                <a:buAutoNum type="romanLcParenBoth"/>
              </a:pPr>
              <a:r>
                <a:rPr lang="es-PE" sz="1600" dirty="0"/>
                <a:t>que sea un organismo constitucional autónomo o </a:t>
              </a:r>
            </a:p>
            <a:p>
              <a:pPr marL="400050" indent="-400050">
                <a:buAutoNum type="romanLcParenBoth"/>
              </a:pPr>
              <a:r>
                <a:rPr lang="es-PE" sz="1600" dirty="0"/>
                <a:t>tenga temas altamente especializados diferentes de su sector</a:t>
              </a:r>
            </a:p>
            <a:p>
              <a:pPr marL="400050" indent="-400050">
                <a:buAutoNum type="romanLcParenBoth"/>
              </a:pPr>
              <a:endParaRPr lang="es-PE" sz="1600" dirty="0"/>
            </a:p>
            <a:p>
              <a:r>
                <a:rPr lang="es-PE" sz="1600" dirty="0"/>
                <a:t>La Entidad deberá realizar un diagnóstico sobre aquellas condiciones sobre las que debería incidir.</a:t>
              </a:r>
            </a:p>
            <a:p>
              <a:endParaRPr lang="es-P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11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sp>
        <p:nvSpPr>
          <p:cNvPr id="51" name="1 Rectángulo"/>
          <p:cNvSpPr/>
          <p:nvPr/>
        </p:nvSpPr>
        <p:spPr>
          <a:xfrm>
            <a:off x="325688" y="1954735"/>
            <a:ext cx="8568952" cy="4684842"/>
          </a:xfrm>
          <a:prstGeom prst="rect">
            <a:avLst/>
          </a:prstGeom>
          <a:noFill/>
          <a:ln>
            <a:solidFill>
              <a:srgbClr val="DC4A4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5" name="17 Rectángulo"/>
          <p:cNvSpPr/>
          <p:nvPr/>
        </p:nvSpPr>
        <p:spPr>
          <a:xfrm>
            <a:off x="344004" y="873743"/>
            <a:ext cx="8568952" cy="936104"/>
          </a:xfrm>
          <a:prstGeom prst="rect">
            <a:avLst/>
          </a:prstGeom>
          <a:noFill/>
          <a:ln w="63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 sz="1400" b="1" dirty="0"/>
          </a:p>
        </p:txBody>
      </p:sp>
      <p:graphicFrame>
        <p:nvGraphicFramePr>
          <p:cNvPr id="56" name="5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662946"/>
              </p:ext>
            </p:extLst>
          </p:nvPr>
        </p:nvGraphicFramePr>
        <p:xfrm>
          <a:off x="5647064" y="2504519"/>
          <a:ext cx="3144138" cy="4048331"/>
        </p:xfrm>
        <a:graphic>
          <a:graphicData uri="http://schemas.openxmlformats.org/drawingml/2006/table">
            <a:tbl>
              <a:tblPr/>
              <a:tblGrid>
                <a:gridCol w="314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521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PE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Redacción del Objetivo</a:t>
                      </a:r>
                      <a:r>
                        <a:rPr lang="es-PE" sz="1200" b="1" i="1" u="none" strike="noStrike" baseline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Estratégico</a:t>
                      </a:r>
                      <a:endParaRPr lang="es-PE" sz="1200" b="1" i="1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11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Incrementar la productividad del trabajador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434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Incrementar la competitividad de la pequeña empresa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746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Mejorar la empleabilidad de los jóvenes egresados de escuelas públicas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Reducir la contaminación del aire 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3914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Incrementar la aplicación de prácticas de adaptación al cambio climático  de comunidades vulnerables al Cambio Climático.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445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Preservar la Diversidad de Recursos Genéticos 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0" name="5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468554"/>
              </p:ext>
            </p:extLst>
          </p:nvPr>
        </p:nvGraphicFramePr>
        <p:xfrm>
          <a:off x="414364" y="2506643"/>
          <a:ext cx="4870041" cy="4032269"/>
        </p:xfrm>
        <a:graphic>
          <a:graphicData uri="http://schemas.openxmlformats.org/drawingml/2006/table">
            <a:tbl>
              <a:tblPr/>
              <a:tblGrid>
                <a:gridCol w="1197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63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PE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Verbo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PE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Condición de cambio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PE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Sujeto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194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Incrementar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Productividad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Trabajador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81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Incrementar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Competitividad 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Pequeña empresa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739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Mejorar 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Empleabilidad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Jóvenes egresados de escuelas públicas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618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Reducir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Contaminación con partículas PM10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Ambiente (aire)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8288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Incrementar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Adaptación al cambio climático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Comunidades vulnerables al Cambio Climático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987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Preservar 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Diversidad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Recursos Genéticos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1" name="59 Flecha a la derecha con bandas"/>
          <p:cNvSpPr/>
          <p:nvPr/>
        </p:nvSpPr>
        <p:spPr>
          <a:xfrm>
            <a:off x="5316576" y="5429373"/>
            <a:ext cx="288032" cy="28803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2" name="60 Flecha a la derecha con bandas"/>
          <p:cNvSpPr/>
          <p:nvPr/>
        </p:nvSpPr>
        <p:spPr>
          <a:xfrm>
            <a:off x="5326861" y="3069651"/>
            <a:ext cx="288032" cy="28803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3" name="61 Flecha a la derecha con bandas"/>
          <p:cNvSpPr/>
          <p:nvPr/>
        </p:nvSpPr>
        <p:spPr>
          <a:xfrm>
            <a:off x="5316576" y="3482339"/>
            <a:ext cx="288032" cy="28803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4" name="75 Flecha a la derecha con bandas"/>
          <p:cNvSpPr/>
          <p:nvPr/>
        </p:nvSpPr>
        <p:spPr>
          <a:xfrm>
            <a:off x="5326861" y="4019684"/>
            <a:ext cx="288032" cy="28803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5" name="76 Flecha a la derecha con bandas"/>
          <p:cNvSpPr/>
          <p:nvPr/>
        </p:nvSpPr>
        <p:spPr>
          <a:xfrm>
            <a:off x="5326861" y="4642378"/>
            <a:ext cx="288032" cy="28803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6" name="77 Flecha a la derecha con bandas"/>
          <p:cNvSpPr/>
          <p:nvPr/>
        </p:nvSpPr>
        <p:spPr>
          <a:xfrm>
            <a:off x="5326861" y="6112263"/>
            <a:ext cx="288032" cy="28803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7" name="78 Rectángulo"/>
          <p:cNvSpPr/>
          <p:nvPr/>
        </p:nvSpPr>
        <p:spPr>
          <a:xfrm>
            <a:off x="1419996" y="2063035"/>
            <a:ext cx="6380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b="1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  <p:sp>
        <p:nvSpPr>
          <p:cNvPr id="98" name="36 Triángulo isósceles"/>
          <p:cNvSpPr/>
          <p:nvPr/>
        </p:nvSpPr>
        <p:spPr>
          <a:xfrm flipV="1">
            <a:off x="3889510" y="1636544"/>
            <a:ext cx="350837" cy="138113"/>
          </a:xfrm>
          <a:prstGeom prst="triangl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000" dirty="0">
              <a:solidFill>
                <a:schemeClr val="tx1"/>
              </a:solidFill>
            </a:endParaRPr>
          </a:p>
        </p:txBody>
      </p:sp>
      <p:sp>
        <p:nvSpPr>
          <p:cNvPr id="99" name="37 Rectángulo"/>
          <p:cNvSpPr/>
          <p:nvPr/>
        </p:nvSpPr>
        <p:spPr>
          <a:xfrm>
            <a:off x="3376919" y="926238"/>
            <a:ext cx="1376020" cy="684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00" name="38 Rectángulo"/>
          <p:cNvSpPr/>
          <p:nvPr/>
        </p:nvSpPr>
        <p:spPr>
          <a:xfrm>
            <a:off x="2074097" y="944673"/>
            <a:ext cx="1202813" cy="684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01" name="39 Rectángulo"/>
          <p:cNvSpPr/>
          <p:nvPr/>
        </p:nvSpPr>
        <p:spPr>
          <a:xfrm>
            <a:off x="4957599" y="923009"/>
            <a:ext cx="1344917" cy="671392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02" name="40 Rectángulo"/>
          <p:cNvSpPr/>
          <p:nvPr/>
        </p:nvSpPr>
        <p:spPr>
          <a:xfrm>
            <a:off x="6540695" y="932162"/>
            <a:ext cx="1228602" cy="67139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03" name="41 Rectángulo"/>
          <p:cNvSpPr/>
          <p:nvPr/>
        </p:nvSpPr>
        <p:spPr>
          <a:xfrm>
            <a:off x="7879576" y="934896"/>
            <a:ext cx="978438" cy="65950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04" name="42 CuadroTexto"/>
          <p:cNvSpPr txBox="1"/>
          <p:nvPr/>
        </p:nvSpPr>
        <p:spPr>
          <a:xfrm>
            <a:off x="2056945" y="1060567"/>
            <a:ext cx="12090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Misión de la Institución</a:t>
            </a:r>
          </a:p>
        </p:txBody>
      </p:sp>
      <p:sp>
        <p:nvSpPr>
          <p:cNvPr id="105" name="43 CuadroTexto"/>
          <p:cNvSpPr txBox="1"/>
          <p:nvPr/>
        </p:nvSpPr>
        <p:spPr>
          <a:xfrm>
            <a:off x="4936596" y="944994"/>
            <a:ext cx="13360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Acciones Estratégicas Institucionales</a:t>
            </a:r>
          </a:p>
        </p:txBody>
      </p:sp>
      <p:sp>
        <p:nvSpPr>
          <p:cNvPr id="106" name="44 CuadroTexto"/>
          <p:cNvSpPr txBox="1"/>
          <p:nvPr/>
        </p:nvSpPr>
        <p:spPr>
          <a:xfrm>
            <a:off x="3327826" y="965338"/>
            <a:ext cx="13741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Objetivos estratégicos institucionales</a:t>
            </a:r>
          </a:p>
        </p:txBody>
      </p:sp>
      <p:sp>
        <p:nvSpPr>
          <p:cNvPr id="107" name="45 CuadroTexto"/>
          <p:cNvSpPr txBox="1"/>
          <p:nvPr/>
        </p:nvSpPr>
        <p:spPr>
          <a:xfrm>
            <a:off x="6571730" y="1050818"/>
            <a:ext cx="12286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Ruta Estratégica Institucional</a:t>
            </a:r>
          </a:p>
        </p:txBody>
      </p:sp>
      <p:sp>
        <p:nvSpPr>
          <p:cNvPr id="108" name="46 CuadroTexto"/>
          <p:cNvSpPr txBox="1"/>
          <p:nvPr/>
        </p:nvSpPr>
        <p:spPr>
          <a:xfrm>
            <a:off x="7894931" y="1078877"/>
            <a:ext cx="9784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Redacción del </a:t>
            </a:r>
            <a:r>
              <a:rPr lang="es-PE" sz="1050" b="1" kern="0" dirty="0" err="1"/>
              <a:t>PEI</a:t>
            </a:r>
            <a:endParaRPr lang="es-PE" sz="1050" b="1" kern="0" dirty="0"/>
          </a:p>
        </p:txBody>
      </p:sp>
      <p:sp>
        <p:nvSpPr>
          <p:cNvPr id="109" name="47 Rectángulo"/>
          <p:cNvSpPr/>
          <p:nvPr/>
        </p:nvSpPr>
        <p:spPr>
          <a:xfrm>
            <a:off x="550481" y="938614"/>
            <a:ext cx="1309454" cy="658488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10" name="48 CuadroTexto"/>
          <p:cNvSpPr txBox="1"/>
          <p:nvPr/>
        </p:nvSpPr>
        <p:spPr>
          <a:xfrm>
            <a:off x="539552" y="1122468"/>
            <a:ext cx="13094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Preparatoria</a:t>
            </a:r>
          </a:p>
        </p:txBody>
      </p:sp>
    </p:spTree>
    <p:extLst>
      <p:ext uri="{BB962C8B-B14F-4D97-AF65-F5344CB8AC3E}">
        <p14:creationId xmlns:p14="http://schemas.microsoft.com/office/powerpoint/2010/main" val="31419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sp>
        <p:nvSpPr>
          <p:cNvPr id="51" name="1 Rectángulo"/>
          <p:cNvSpPr/>
          <p:nvPr/>
        </p:nvSpPr>
        <p:spPr>
          <a:xfrm>
            <a:off x="325688" y="1954735"/>
            <a:ext cx="8568952" cy="4684842"/>
          </a:xfrm>
          <a:prstGeom prst="rect">
            <a:avLst/>
          </a:prstGeom>
          <a:noFill/>
          <a:ln>
            <a:solidFill>
              <a:srgbClr val="DC4A4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5" name="17 Rectángulo"/>
          <p:cNvSpPr/>
          <p:nvPr/>
        </p:nvSpPr>
        <p:spPr>
          <a:xfrm>
            <a:off x="344004" y="873743"/>
            <a:ext cx="8568952" cy="936104"/>
          </a:xfrm>
          <a:prstGeom prst="rect">
            <a:avLst/>
          </a:prstGeom>
          <a:noFill/>
          <a:ln w="63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 sz="1400" b="1" dirty="0"/>
          </a:p>
        </p:txBody>
      </p:sp>
      <p:graphicFrame>
        <p:nvGraphicFramePr>
          <p:cNvPr id="56" name="5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759123"/>
              </p:ext>
            </p:extLst>
          </p:nvPr>
        </p:nvGraphicFramePr>
        <p:xfrm>
          <a:off x="5647064" y="2504519"/>
          <a:ext cx="3144138" cy="3519826"/>
        </p:xfrm>
        <a:graphic>
          <a:graphicData uri="http://schemas.openxmlformats.org/drawingml/2006/table">
            <a:tbl>
              <a:tblPr/>
              <a:tblGrid>
                <a:gridCol w="314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845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PE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Redacción del Objetivo</a:t>
                      </a:r>
                      <a:r>
                        <a:rPr lang="es-PE" sz="1200" b="1" i="1" u="none" strike="noStrike" baseline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Estratégico</a:t>
                      </a:r>
                      <a:endParaRPr lang="es-PE" sz="1200" b="1" i="1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13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endParaRPr lang="es-PE" sz="1200" b="0" i="1" u="none" strike="noStrike" dirty="0">
                        <a:solidFill>
                          <a:srgbClr val="002960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423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endParaRPr lang="es-PE" sz="1200" b="0" i="1" u="none" strike="noStrike" dirty="0">
                        <a:solidFill>
                          <a:srgbClr val="002960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endParaRPr lang="es-PE" sz="1200" b="0" i="1" u="none" strike="noStrike" dirty="0">
                        <a:solidFill>
                          <a:srgbClr val="002960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137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endParaRPr lang="es-PE" sz="1200" b="0" i="1" u="none" strike="noStrike" dirty="0">
                        <a:solidFill>
                          <a:srgbClr val="002960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0" name="5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424804"/>
              </p:ext>
            </p:extLst>
          </p:nvPr>
        </p:nvGraphicFramePr>
        <p:xfrm>
          <a:off x="414364" y="2506643"/>
          <a:ext cx="4870041" cy="3514644"/>
        </p:xfrm>
        <a:graphic>
          <a:graphicData uri="http://schemas.openxmlformats.org/drawingml/2006/table">
            <a:tbl>
              <a:tblPr/>
              <a:tblGrid>
                <a:gridCol w="1197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3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PE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Verbo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PE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Condición de cambio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PE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Sujeto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914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Mejorar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Formación</a:t>
                      </a:r>
                      <a:r>
                        <a:rPr lang="es-PE" sz="1200" b="0" i="1" u="none" strike="noStrike" baseline="0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 académica</a:t>
                      </a:r>
                      <a:endParaRPr lang="es-PE" sz="1200" b="0" i="1" u="none" strike="noStrike" dirty="0">
                        <a:solidFill>
                          <a:srgbClr val="002960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Estudiante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342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Elevar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Investigación</a:t>
                      </a:r>
                      <a:r>
                        <a:rPr lang="es-PE" sz="1200" b="0" i="1" u="none" strike="noStrike" baseline="0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 e i</a:t>
                      </a: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nnovación</a:t>
                      </a:r>
                      <a:r>
                        <a:rPr lang="es-PE" sz="1200" b="0" i="1" u="none" strike="noStrike" baseline="0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Comunidad</a:t>
                      </a:r>
                      <a:r>
                        <a:rPr lang="es-PE" sz="1200" b="0" i="1" u="none" strike="noStrike" baseline="0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 académica</a:t>
                      </a:r>
                      <a:endParaRPr lang="es-PE" sz="1200" b="0" i="1" u="none" strike="noStrike" dirty="0">
                        <a:solidFill>
                          <a:srgbClr val="002960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727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Desarrollar 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Responsabilidad</a:t>
                      </a:r>
                      <a:r>
                        <a:rPr lang="es-PE" sz="1200" b="0" i="1" u="none" strike="noStrike" baseline="0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 social</a:t>
                      </a:r>
                      <a:endParaRPr lang="es-PE" sz="1200" b="0" i="1" u="none" strike="noStrike" dirty="0">
                        <a:solidFill>
                          <a:srgbClr val="002960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Profesional,</a:t>
                      </a:r>
                      <a:r>
                        <a:rPr lang="es-PE" sz="1200" b="0" i="1" u="none" strike="noStrike" baseline="0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 docente, administrativo</a:t>
                      </a:r>
                      <a:endParaRPr lang="es-PE" sz="1200" b="0" i="1" u="none" strike="noStrike" dirty="0">
                        <a:solidFill>
                          <a:srgbClr val="002960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266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Incrementar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Calidad</a:t>
                      </a:r>
                      <a:r>
                        <a:rPr lang="es-PE" sz="1200" b="0" i="1" u="none" strike="noStrike" baseline="0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 de gestión</a:t>
                      </a:r>
                      <a:endParaRPr lang="es-PE" sz="1200" b="0" i="1" u="none" strike="noStrike" dirty="0">
                        <a:solidFill>
                          <a:srgbClr val="002960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00000"/>
                        </a:lnSpc>
                      </a:pPr>
                      <a:r>
                        <a:rPr lang="es-PE" sz="1200" b="0" i="1" u="none" strike="noStrike" dirty="0">
                          <a:solidFill>
                            <a:srgbClr val="002960"/>
                          </a:solidFill>
                          <a:effectLst/>
                          <a:latin typeface="+mn-lt"/>
                        </a:rPr>
                        <a:t>Institucional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6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" name="60 Flecha a la derecha con bandas"/>
          <p:cNvSpPr/>
          <p:nvPr/>
        </p:nvSpPr>
        <p:spPr>
          <a:xfrm>
            <a:off x="5317529" y="3325561"/>
            <a:ext cx="288032" cy="28803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3" name="61 Flecha a la derecha con bandas"/>
          <p:cNvSpPr/>
          <p:nvPr/>
        </p:nvSpPr>
        <p:spPr>
          <a:xfrm>
            <a:off x="5326861" y="3899917"/>
            <a:ext cx="288032" cy="28803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4" name="75 Flecha a la derecha con bandas"/>
          <p:cNvSpPr/>
          <p:nvPr/>
        </p:nvSpPr>
        <p:spPr>
          <a:xfrm>
            <a:off x="5316576" y="4707105"/>
            <a:ext cx="288032" cy="28803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5" name="76 Flecha a la derecha con bandas"/>
          <p:cNvSpPr/>
          <p:nvPr/>
        </p:nvSpPr>
        <p:spPr>
          <a:xfrm>
            <a:off x="5326861" y="5522964"/>
            <a:ext cx="288032" cy="28803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7" name="78 Rectángulo"/>
          <p:cNvSpPr/>
          <p:nvPr/>
        </p:nvSpPr>
        <p:spPr>
          <a:xfrm>
            <a:off x="1419996" y="2063035"/>
            <a:ext cx="6380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b="1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  <p:sp>
        <p:nvSpPr>
          <p:cNvPr id="98" name="36 Triángulo isósceles"/>
          <p:cNvSpPr/>
          <p:nvPr/>
        </p:nvSpPr>
        <p:spPr>
          <a:xfrm flipV="1">
            <a:off x="3889510" y="1636544"/>
            <a:ext cx="350837" cy="138113"/>
          </a:xfrm>
          <a:prstGeom prst="triangl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000" dirty="0">
              <a:solidFill>
                <a:schemeClr val="tx1"/>
              </a:solidFill>
            </a:endParaRPr>
          </a:p>
        </p:txBody>
      </p:sp>
      <p:sp>
        <p:nvSpPr>
          <p:cNvPr id="99" name="37 Rectángulo"/>
          <p:cNvSpPr/>
          <p:nvPr/>
        </p:nvSpPr>
        <p:spPr>
          <a:xfrm>
            <a:off x="3376919" y="926238"/>
            <a:ext cx="1376020" cy="684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00" name="38 Rectángulo"/>
          <p:cNvSpPr/>
          <p:nvPr/>
        </p:nvSpPr>
        <p:spPr>
          <a:xfrm>
            <a:off x="2074097" y="944673"/>
            <a:ext cx="1202813" cy="684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01" name="39 Rectángulo"/>
          <p:cNvSpPr/>
          <p:nvPr/>
        </p:nvSpPr>
        <p:spPr>
          <a:xfrm>
            <a:off x="4957599" y="923009"/>
            <a:ext cx="1344917" cy="671392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02" name="40 Rectángulo"/>
          <p:cNvSpPr/>
          <p:nvPr/>
        </p:nvSpPr>
        <p:spPr>
          <a:xfrm>
            <a:off x="6540695" y="932162"/>
            <a:ext cx="1228602" cy="67139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03" name="41 Rectángulo"/>
          <p:cNvSpPr/>
          <p:nvPr/>
        </p:nvSpPr>
        <p:spPr>
          <a:xfrm>
            <a:off x="7879576" y="934896"/>
            <a:ext cx="978438" cy="65950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04" name="42 CuadroTexto"/>
          <p:cNvSpPr txBox="1"/>
          <p:nvPr/>
        </p:nvSpPr>
        <p:spPr>
          <a:xfrm>
            <a:off x="2056945" y="1060567"/>
            <a:ext cx="12090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Misión de la Institución</a:t>
            </a:r>
          </a:p>
        </p:txBody>
      </p:sp>
      <p:sp>
        <p:nvSpPr>
          <p:cNvPr id="105" name="43 CuadroTexto"/>
          <p:cNvSpPr txBox="1"/>
          <p:nvPr/>
        </p:nvSpPr>
        <p:spPr>
          <a:xfrm>
            <a:off x="4936596" y="944994"/>
            <a:ext cx="13360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Acciones Estratégicas Institucionales</a:t>
            </a:r>
          </a:p>
        </p:txBody>
      </p:sp>
      <p:sp>
        <p:nvSpPr>
          <p:cNvPr id="106" name="44 CuadroTexto"/>
          <p:cNvSpPr txBox="1"/>
          <p:nvPr/>
        </p:nvSpPr>
        <p:spPr>
          <a:xfrm>
            <a:off x="3327826" y="965338"/>
            <a:ext cx="13741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Objetivos estratégicos institucionales</a:t>
            </a:r>
          </a:p>
        </p:txBody>
      </p:sp>
      <p:sp>
        <p:nvSpPr>
          <p:cNvPr id="107" name="45 CuadroTexto"/>
          <p:cNvSpPr txBox="1"/>
          <p:nvPr/>
        </p:nvSpPr>
        <p:spPr>
          <a:xfrm>
            <a:off x="6571730" y="1050818"/>
            <a:ext cx="12286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Ruta Estratégica Institucional</a:t>
            </a:r>
          </a:p>
        </p:txBody>
      </p:sp>
      <p:sp>
        <p:nvSpPr>
          <p:cNvPr id="108" name="46 CuadroTexto"/>
          <p:cNvSpPr txBox="1"/>
          <p:nvPr/>
        </p:nvSpPr>
        <p:spPr>
          <a:xfrm>
            <a:off x="7894931" y="1078877"/>
            <a:ext cx="9784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Redacción del </a:t>
            </a:r>
            <a:r>
              <a:rPr lang="es-PE" sz="1050" b="1" kern="0" dirty="0" err="1"/>
              <a:t>PEI</a:t>
            </a:r>
            <a:endParaRPr lang="es-PE" sz="1050" b="1" kern="0" dirty="0"/>
          </a:p>
        </p:txBody>
      </p:sp>
      <p:sp>
        <p:nvSpPr>
          <p:cNvPr id="109" name="47 Rectángulo"/>
          <p:cNvSpPr/>
          <p:nvPr/>
        </p:nvSpPr>
        <p:spPr>
          <a:xfrm>
            <a:off x="550481" y="938614"/>
            <a:ext cx="1309454" cy="658488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sz="1100">
              <a:solidFill>
                <a:schemeClr val="tx1"/>
              </a:solidFill>
            </a:endParaRPr>
          </a:p>
        </p:txBody>
      </p:sp>
      <p:sp>
        <p:nvSpPr>
          <p:cNvPr id="110" name="48 CuadroTexto"/>
          <p:cNvSpPr txBox="1"/>
          <p:nvPr/>
        </p:nvSpPr>
        <p:spPr>
          <a:xfrm>
            <a:off x="539552" y="1122468"/>
            <a:ext cx="13094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kern="0" dirty="0"/>
              <a:t>Preparatoria</a:t>
            </a:r>
          </a:p>
        </p:txBody>
      </p:sp>
    </p:spTree>
    <p:extLst>
      <p:ext uri="{BB962C8B-B14F-4D97-AF65-F5344CB8AC3E}">
        <p14:creationId xmlns:p14="http://schemas.microsoft.com/office/powerpoint/2010/main" val="22634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38" y="5059310"/>
            <a:ext cx="1763035" cy="1469196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pSp>
        <p:nvGrpSpPr>
          <p:cNvPr id="33" name="Grupo 32"/>
          <p:cNvGrpSpPr/>
          <p:nvPr/>
        </p:nvGrpSpPr>
        <p:grpSpPr>
          <a:xfrm>
            <a:off x="386655" y="865735"/>
            <a:ext cx="8496944" cy="5775726"/>
            <a:chOff x="467544" y="116632"/>
            <a:chExt cx="8568952" cy="6570774"/>
          </a:xfrm>
        </p:grpSpPr>
        <p:sp>
          <p:nvSpPr>
            <p:cNvPr id="34" name="1 Rectángulo"/>
            <p:cNvSpPr/>
            <p:nvPr/>
          </p:nvSpPr>
          <p:spPr>
            <a:xfrm>
              <a:off x="467544" y="1196752"/>
              <a:ext cx="8568952" cy="5490654"/>
            </a:xfrm>
            <a:prstGeom prst="rect">
              <a:avLst/>
            </a:prstGeom>
            <a:noFill/>
            <a:ln>
              <a:solidFill>
                <a:srgbClr val="DC4A4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5" name="17 Rectángulo"/>
            <p:cNvSpPr/>
            <p:nvPr/>
          </p:nvSpPr>
          <p:spPr>
            <a:xfrm>
              <a:off x="467544" y="116632"/>
              <a:ext cx="8568952" cy="936104"/>
            </a:xfrm>
            <a:prstGeom prst="rect">
              <a:avLst/>
            </a:prstGeom>
            <a:noFill/>
            <a:ln w="63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400" b="1" dirty="0"/>
            </a:p>
          </p:txBody>
        </p:sp>
        <p:sp>
          <p:nvSpPr>
            <p:cNvPr id="37" name="43 Triángulo isósceles"/>
            <p:cNvSpPr/>
            <p:nvPr/>
          </p:nvSpPr>
          <p:spPr>
            <a:xfrm flipV="1">
              <a:off x="4037816" y="993204"/>
              <a:ext cx="350837" cy="138113"/>
            </a:xfrm>
            <a:prstGeom prst="triangl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38" name="44 Rectángulo"/>
            <p:cNvSpPr/>
            <p:nvPr/>
          </p:nvSpPr>
          <p:spPr>
            <a:xfrm>
              <a:off x="3525225" y="235137"/>
              <a:ext cx="1376020" cy="684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39" name="45 Rectángulo"/>
            <p:cNvSpPr/>
            <p:nvPr/>
          </p:nvSpPr>
          <p:spPr>
            <a:xfrm>
              <a:off x="2145051" y="235136"/>
              <a:ext cx="1202813" cy="68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0" name="46 Rectángulo"/>
            <p:cNvSpPr/>
            <p:nvPr/>
          </p:nvSpPr>
          <p:spPr>
            <a:xfrm>
              <a:off x="5067501" y="247744"/>
              <a:ext cx="1344917" cy="67139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1" name="47 Rectángulo"/>
            <p:cNvSpPr/>
            <p:nvPr/>
          </p:nvSpPr>
          <p:spPr>
            <a:xfrm>
              <a:off x="6588224" y="247745"/>
              <a:ext cx="1228602" cy="6713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2" name="48 Rectángulo"/>
            <p:cNvSpPr/>
            <p:nvPr/>
          </p:nvSpPr>
          <p:spPr>
            <a:xfrm>
              <a:off x="7956376" y="259631"/>
              <a:ext cx="978438" cy="65950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3" name="49 CuadroTexto"/>
            <p:cNvSpPr txBox="1"/>
            <p:nvPr/>
          </p:nvSpPr>
          <p:spPr>
            <a:xfrm>
              <a:off x="2138828" y="338443"/>
              <a:ext cx="12090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Misión de la Institución</a:t>
              </a:r>
            </a:p>
          </p:txBody>
        </p:sp>
        <p:sp>
          <p:nvSpPr>
            <p:cNvPr id="44" name="50 CuadroTexto"/>
            <p:cNvSpPr txBox="1"/>
            <p:nvPr/>
          </p:nvSpPr>
          <p:spPr>
            <a:xfrm>
              <a:off x="5076394" y="259631"/>
              <a:ext cx="133602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Acciones Estratégicas Institucionales</a:t>
              </a:r>
            </a:p>
          </p:txBody>
        </p:sp>
        <p:sp>
          <p:nvSpPr>
            <p:cNvPr id="46" name="51 CuadroTexto"/>
            <p:cNvSpPr txBox="1"/>
            <p:nvPr/>
          </p:nvSpPr>
          <p:spPr>
            <a:xfrm>
              <a:off x="3527048" y="260648"/>
              <a:ext cx="137419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Objetivos estratégicos institucionales</a:t>
              </a:r>
            </a:p>
          </p:txBody>
        </p:sp>
        <p:sp>
          <p:nvSpPr>
            <p:cNvPr id="47" name="57 CuadroTexto"/>
            <p:cNvSpPr txBox="1"/>
            <p:nvPr/>
          </p:nvSpPr>
          <p:spPr>
            <a:xfrm>
              <a:off x="6588225" y="324648"/>
              <a:ext cx="12286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Ruta Estratégica Institucional</a:t>
              </a:r>
            </a:p>
          </p:txBody>
        </p:sp>
        <p:sp>
          <p:nvSpPr>
            <p:cNvPr id="48" name="58 CuadroTexto"/>
            <p:cNvSpPr txBox="1"/>
            <p:nvPr/>
          </p:nvSpPr>
          <p:spPr>
            <a:xfrm>
              <a:off x="7956376" y="373067"/>
              <a:ext cx="97843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Redacción del </a:t>
              </a:r>
              <a:r>
                <a:rPr lang="es-PE" sz="1050" b="1" kern="0" dirty="0" err="1"/>
                <a:t>PEI</a:t>
              </a:r>
              <a:endParaRPr lang="es-PE" sz="1050" b="1" kern="0" dirty="0"/>
            </a:p>
          </p:txBody>
        </p:sp>
        <p:sp>
          <p:nvSpPr>
            <p:cNvPr id="49" name="59 Rectángulo"/>
            <p:cNvSpPr/>
            <p:nvPr/>
          </p:nvSpPr>
          <p:spPr>
            <a:xfrm>
              <a:off x="642367" y="260648"/>
              <a:ext cx="1309454" cy="65848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50" name="60 CuadroTexto"/>
            <p:cNvSpPr txBox="1"/>
            <p:nvPr/>
          </p:nvSpPr>
          <p:spPr>
            <a:xfrm>
              <a:off x="642368" y="419234"/>
              <a:ext cx="130945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Preparatoria</a:t>
              </a:r>
            </a:p>
          </p:txBody>
        </p:sp>
        <p:sp>
          <p:nvSpPr>
            <p:cNvPr id="52" name="61 Rectángulo"/>
            <p:cNvSpPr/>
            <p:nvPr/>
          </p:nvSpPr>
          <p:spPr>
            <a:xfrm>
              <a:off x="822554" y="1412776"/>
              <a:ext cx="35253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kern="0" dirty="0">
                  <a:solidFill>
                    <a:srgbClr val="002960"/>
                  </a:solidFill>
                </a:rPr>
                <a:t>2. FORMULACIÓN DEL INDICADOR</a:t>
              </a:r>
              <a:endParaRPr lang="es-PE" u="sng" dirty="0"/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480" y="3265346"/>
            <a:ext cx="3383770" cy="18631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64560" y="2468309"/>
            <a:ext cx="39602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dirty="0"/>
              <a:t>Es un enunciado que permite medir el estado de cumplimiento de un objetivo, facilitando su seguimiento.</a:t>
            </a:r>
          </a:p>
          <a:p>
            <a:r>
              <a:rPr lang="es-PA" sz="2000" dirty="0"/>
              <a:t>El indicador es un instrumento que permite la obtención de resultados facilitando el seguimiento a través de mediciones sucesivas y, que en contraste con las metas establecidas, se podrá verificar el cumplimiento de los objetivos estratégicos.</a:t>
            </a:r>
          </a:p>
        </p:txBody>
      </p:sp>
    </p:spTree>
    <p:extLst>
      <p:ext uri="{BB962C8B-B14F-4D97-AF65-F5344CB8AC3E}">
        <p14:creationId xmlns:p14="http://schemas.microsoft.com/office/powerpoint/2010/main" val="21137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71" y="990388"/>
            <a:ext cx="8504657" cy="58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13674" y="1091208"/>
            <a:ext cx="9130326" cy="4929763"/>
            <a:chOff x="13674" y="1091208"/>
            <a:chExt cx="9130326" cy="4929763"/>
          </a:xfrm>
        </p:grpSpPr>
        <p:sp>
          <p:nvSpPr>
            <p:cNvPr id="11" name="Rectángulo 10"/>
            <p:cNvSpPr/>
            <p:nvPr/>
          </p:nvSpPr>
          <p:spPr>
            <a:xfrm>
              <a:off x="416963" y="1862826"/>
              <a:ext cx="1350150" cy="5400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INSUMOS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145155" y="1862826"/>
              <a:ext cx="1350150" cy="5400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ACTIVIDADES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873347" y="1865412"/>
              <a:ext cx="1373603" cy="5400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PRODUCTOS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5624992" y="1862826"/>
              <a:ext cx="1326697" cy="5400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EFECTOS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7329731" y="1862826"/>
              <a:ext cx="1350150" cy="5400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IMPACTOS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444091" y="2672916"/>
              <a:ext cx="1350150" cy="26694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7000" rIns="27000" rtlCol="0" anchor="t" anchorCtr="0">
              <a:noAutofit/>
            </a:bodyPr>
            <a:lstStyle/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Presupuesto para el nuevo programa de matemáticas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Dotación de personal del Min de Educación y de </a:t>
              </a:r>
              <a:r>
                <a:rPr lang="es-PA" sz="1100" b="1" dirty="0" err="1">
                  <a:solidFill>
                    <a:schemeClr val="tx1"/>
                  </a:solidFill>
                </a:rPr>
                <a:t>Prof</a:t>
              </a:r>
              <a:r>
                <a:rPr lang="es-PA" sz="1100" b="1" dirty="0">
                  <a:solidFill>
                    <a:schemeClr val="tx1"/>
                  </a:solidFill>
                </a:rPr>
                <a:t> de Secundaria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Instalaciones para la capacitación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s-PA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2189144" y="2672916"/>
              <a:ext cx="1350150" cy="26694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7000" rIns="27000" rtlCol="0" anchor="t" anchorCtr="0">
              <a:noAutofit/>
            </a:bodyPr>
            <a:lstStyle/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Diseño del nuevo programa de estudios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Capacitación de profesores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Edición, impresión, distribución de nuevos libros de texto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s-PA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3934196" y="2672916"/>
              <a:ext cx="1350150" cy="26694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7000" rIns="27000" rtlCol="0" anchor="t" anchorCtr="0">
              <a:noAutofit/>
            </a:bodyPr>
            <a:lstStyle/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5000 Profesores de Matemáticas de secundaria, capacitados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100,000 libros de texto entregados en las clases</a:t>
              </a: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5652121" y="2672915"/>
              <a:ext cx="1350150" cy="26694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7000" rIns="27000" rtlCol="0" anchor="t" anchorCtr="0">
              <a:noAutofit/>
            </a:bodyPr>
            <a:lstStyle/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Los Profesores usan los libros de texto y el nuevo programa de estudios en la clase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Los estudiantes siguen el programa de estudios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Mejora del desempeño de los estudiantes en los exámenes de matemáticas</a:t>
              </a: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7329731" y="2672916"/>
              <a:ext cx="1350150" cy="26694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7000" rIns="27000" rtlCol="0" anchor="t" anchorCtr="0">
              <a:noAutofit/>
            </a:bodyPr>
            <a:lstStyle/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Mejora de las tasas de aprobación de los estudiantes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Incremento de los rendimientos escolares en matemáticas en los cursos superiores a la graduación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es-PA" sz="1100" b="1" dirty="0">
                  <a:solidFill>
                    <a:schemeClr val="tx1"/>
                  </a:solidFill>
                </a:rPr>
                <a:t>Aumento del empleo en los estudiantes graduados</a:t>
              </a:r>
            </a:p>
          </p:txBody>
        </p:sp>
        <p:sp>
          <p:nvSpPr>
            <p:cNvPr id="21" name="Rectángulo redondeado 20"/>
            <p:cNvSpPr/>
            <p:nvPr/>
          </p:nvSpPr>
          <p:spPr>
            <a:xfrm>
              <a:off x="444091" y="5642929"/>
              <a:ext cx="4840256" cy="37804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5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Implementación (LADO DE LA OFERTA)</a:t>
              </a:r>
            </a:p>
          </p:txBody>
        </p:sp>
        <p:sp>
          <p:nvSpPr>
            <p:cNvPr id="22" name="Rectángulo redondeado 21"/>
            <p:cNvSpPr/>
            <p:nvPr/>
          </p:nvSpPr>
          <p:spPr>
            <a:xfrm>
              <a:off x="5652120" y="5642612"/>
              <a:ext cx="3027760" cy="37804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5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Resultados (DEMANDA + OFERTA) 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3674" y="1091208"/>
              <a:ext cx="9130326" cy="46040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vert="horz" lIns="68580" tIns="34290" rIns="68580" bIns="34290" rtlCol="0" anchor="ctr"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s-PA" b="1" dirty="0">
                  <a:ea typeface="+mj-ea"/>
                  <a:cs typeface="Aharoni" pitchFamily="2" charset="-79"/>
                </a:rPr>
                <a:t>CADENA DE RESULTADOS DE UN PROGRAMA DE MATEMÁTICAS EN LA EDUCACIÓN</a:t>
              </a:r>
            </a:p>
          </p:txBody>
        </p:sp>
        <p:sp>
          <p:nvSpPr>
            <p:cNvPr id="24" name="Flecha derecha 23"/>
            <p:cNvSpPr/>
            <p:nvPr/>
          </p:nvSpPr>
          <p:spPr>
            <a:xfrm>
              <a:off x="1767113" y="1970838"/>
              <a:ext cx="394903" cy="3240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25" name="Flecha derecha 24"/>
            <p:cNvSpPr/>
            <p:nvPr/>
          </p:nvSpPr>
          <p:spPr>
            <a:xfrm>
              <a:off x="3478444" y="1970838"/>
              <a:ext cx="394903" cy="3240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26" name="Flecha derecha 25"/>
            <p:cNvSpPr/>
            <p:nvPr/>
          </p:nvSpPr>
          <p:spPr>
            <a:xfrm>
              <a:off x="5230090" y="1970838"/>
              <a:ext cx="394903" cy="3240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27" name="Flecha derecha 26"/>
            <p:cNvSpPr/>
            <p:nvPr/>
          </p:nvSpPr>
          <p:spPr>
            <a:xfrm>
              <a:off x="6969665" y="1970838"/>
              <a:ext cx="394903" cy="3240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28" name="Flecha abajo 27"/>
            <p:cNvSpPr/>
            <p:nvPr/>
          </p:nvSpPr>
          <p:spPr>
            <a:xfrm>
              <a:off x="876014" y="2429889"/>
              <a:ext cx="432048" cy="2700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29" name="Flecha abajo 28"/>
            <p:cNvSpPr/>
            <p:nvPr/>
          </p:nvSpPr>
          <p:spPr>
            <a:xfrm>
              <a:off x="2604206" y="2430269"/>
              <a:ext cx="432048" cy="2700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30" name="Flecha abajo 29"/>
            <p:cNvSpPr/>
            <p:nvPr/>
          </p:nvSpPr>
          <p:spPr>
            <a:xfrm>
              <a:off x="4332398" y="2433083"/>
              <a:ext cx="432048" cy="2700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31" name="Flecha abajo 30"/>
            <p:cNvSpPr/>
            <p:nvPr/>
          </p:nvSpPr>
          <p:spPr>
            <a:xfrm>
              <a:off x="6107813" y="2433083"/>
              <a:ext cx="432048" cy="2700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32" name="Flecha abajo 31"/>
            <p:cNvSpPr/>
            <p:nvPr/>
          </p:nvSpPr>
          <p:spPr>
            <a:xfrm>
              <a:off x="7788782" y="2433083"/>
              <a:ext cx="432048" cy="2700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</p:grpSp>
    </p:spTree>
    <p:extLst>
      <p:ext uri="{BB962C8B-B14F-4D97-AF65-F5344CB8AC3E}">
        <p14:creationId xmlns:p14="http://schemas.microsoft.com/office/powerpoint/2010/main" val="3436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9" y="980728"/>
            <a:ext cx="8136904" cy="5740747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pSp>
        <p:nvGrpSpPr>
          <p:cNvPr id="33" name="Grupo 32"/>
          <p:cNvGrpSpPr/>
          <p:nvPr/>
        </p:nvGrpSpPr>
        <p:grpSpPr>
          <a:xfrm>
            <a:off x="386655" y="865735"/>
            <a:ext cx="8496944" cy="5775726"/>
            <a:chOff x="467544" y="116632"/>
            <a:chExt cx="8568952" cy="6570774"/>
          </a:xfrm>
        </p:grpSpPr>
        <p:sp>
          <p:nvSpPr>
            <p:cNvPr id="34" name="1 Rectángulo"/>
            <p:cNvSpPr/>
            <p:nvPr/>
          </p:nvSpPr>
          <p:spPr>
            <a:xfrm>
              <a:off x="467544" y="1196752"/>
              <a:ext cx="8568952" cy="5490654"/>
            </a:xfrm>
            <a:prstGeom prst="rect">
              <a:avLst/>
            </a:prstGeom>
            <a:noFill/>
            <a:ln>
              <a:solidFill>
                <a:srgbClr val="DC4A4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5" name="17 Rectángulo"/>
            <p:cNvSpPr/>
            <p:nvPr/>
          </p:nvSpPr>
          <p:spPr>
            <a:xfrm>
              <a:off x="467544" y="116632"/>
              <a:ext cx="8568952" cy="936104"/>
            </a:xfrm>
            <a:prstGeom prst="rect">
              <a:avLst/>
            </a:prstGeom>
            <a:noFill/>
            <a:ln w="63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400" b="1" dirty="0"/>
            </a:p>
          </p:txBody>
        </p:sp>
        <p:sp>
          <p:nvSpPr>
            <p:cNvPr id="36" name="4 Rectángulo"/>
            <p:cNvSpPr/>
            <p:nvPr/>
          </p:nvSpPr>
          <p:spPr>
            <a:xfrm>
              <a:off x="539552" y="5085184"/>
              <a:ext cx="8395262" cy="461665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PE" sz="2400" b="1" dirty="0">
                  <a:solidFill>
                    <a:schemeClr val="accent6">
                      <a:lumMod val="75000"/>
                    </a:schemeClr>
                  </a:solidFill>
                </a:rPr>
                <a:t>Indicador = (Unidad de medida + Sujeto + Condición de cambio)</a:t>
              </a:r>
            </a:p>
          </p:txBody>
        </p:sp>
        <p:sp>
          <p:nvSpPr>
            <p:cNvPr id="37" name="43 Triángulo isósceles"/>
            <p:cNvSpPr/>
            <p:nvPr/>
          </p:nvSpPr>
          <p:spPr>
            <a:xfrm flipV="1">
              <a:off x="4037816" y="993204"/>
              <a:ext cx="350837" cy="138113"/>
            </a:xfrm>
            <a:prstGeom prst="triangl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38" name="44 Rectángulo"/>
            <p:cNvSpPr/>
            <p:nvPr/>
          </p:nvSpPr>
          <p:spPr>
            <a:xfrm>
              <a:off x="3525225" y="235137"/>
              <a:ext cx="1376020" cy="684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39" name="45 Rectángulo"/>
            <p:cNvSpPr/>
            <p:nvPr/>
          </p:nvSpPr>
          <p:spPr>
            <a:xfrm>
              <a:off x="2145051" y="235136"/>
              <a:ext cx="1202813" cy="68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0" name="46 Rectángulo"/>
            <p:cNvSpPr/>
            <p:nvPr/>
          </p:nvSpPr>
          <p:spPr>
            <a:xfrm>
              <a:off x="5067501" y="247744"/>
              <a:ext cx="1344917" cy="67139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1" name="47 Rectángulo"/>
            <p:cNvSpPr/>
            <p:nvPr/>
          </p:nvSpPr>
          <p:spPr>
            <a:xfrm>
              <a:off x="6588224" y="247745"/>
              <a:ext cx="1228602" cy="6713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2" name="48 Rectángulo"/>
            <p:cNvSpPr/>
            <p:nvPr/>
          </p:nvSpPr>
          <p:spPr>
            <a:xfrm>
              <a:off x="7956376" y="259631"/>
              <a:ext cx="978438" cy="65950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3" name="49 CuadroTexto"/>
            <p:cNvSpPr txBox="1"/>
            <p:nvPr/>
          </p:nvSpPr>
          <p:spPr>
            <a:xfrm>
              <a:off x="2138828" y="338443"/>
              <a:ext cx="12090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Misión de la Institución</a:t>
              </a:r>
            </a:p>
          </p:txBody>
        </p:sp>
        <p:sp>
          <p:nvSpPr>
            <p:cNvPr id="44" name="50 CuadroTexto"/>
            <p:cNvSpPr txBox="1"/>
            <p:nvPr/>
          </p:nvSpPr>
          <p:spPr>
            <a:xfrm>
              <a:off x="5076394" y="259631"/>
              <a:ext cx="133602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Acciones Estratégicas Institucionales</a:t>
              </a:r>
            </a:p>
          </p:txBody>
        </p:sp>
        <p:sp>
          <p:nvSpPr>
            <p:cNvPr id="46" name="51 CuadroTexto"/>
            <p:cNvSpPr txBox="1"/>
            <p:nvPr/>
          </p:nvSpPr>
          <p:spPr>
            <a:xfrm>
              <a:off x="3527048" y="260648"/>
              <a:ext cx="137419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Objetivos estratégicos institucionales</a:t>
              </a:r>
            </a:p>
          </p:txBody>
        </p:sp>
        <p:sp>
          <p:nvSpPr>
            <p:cNvPr id="47" name="57 CuadroTexto"/>
            <p:cNvSpPr txBox="1"/>
            <p:nvPr/>
          </p:nvSpPr>
          <p:spPr>
            <a:xfrm>
              <a:off x="6588225" y="324648"/>
              <a:ext cx="12286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Ruta Estratégica Institucional</a:t>
              </a:r>
            </a:p>
          </p:txBody>
        </p:sp>
        <p:sp>
          <p:nvSpPr>
            <p:cNvPr id="48" name="58 CuadroTexto"/>
            <p:cNvSpPr txBox="1"/>
            <p:nvPr/>
          </p:nvSpPr>
          <p:spPr>
            <a:xfrm>
              <a:off x="7956376" y="373067"/>
              <a:ext cx="97843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Redacción del </a:t>
              </a:r>
              <a:r>
                <a:rPr lang="es-PE" sz="1050" b="1" kern="0" dirty="0" err="1"/>
                <a:t>PEI</a:t>
              </a:r>
              <a:endParaRPr lang="es-PE" sz="1050" b="1" kern="0" dirty="0"/>
            </a:p>
          </p:txBody>
        </p:sp>
        <p:sp>
          <p:nvSpPr>
            <p:cNvPr id="49" name="59 Rectángulo"/>
            <p:cNvSpPr/>
            <p:nvPr/>
          </p:nvSpPr>
          <p:spPr>
            <a:xfrm>
              <a:off x="642367" y="260648"/>
              <a:ext cx="1309454" cy="65848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50" name="60 CuadroTexto"/>
            <p:cNvSpPr txBox="1"/>
            <p:nvPr/>
          </p:nvSpPr>
          <p:spPr>
            <a:xfrm>
              <a:off x="642368" y="419234"/>
              <a:ext cx="130945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Preparatoria</a:t>
              </a:r>
            </a:p>
          </p:txBody>
        </p:sp>
        <p:sp>
          <p:nvSpPr>
            <p:cNvPr id="52" name="61 Rectángulo"/>
            <p:cNvSpPr/>
            <p:nvPr/>
          </p:nvSpPr>
          <p:spPr>
            <a:xfrm>
              <a:off x="822554" y="1412776"/>
              <a:ext cx="35253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kern="0" dirty="0">
                  <a:solidFill>
                    <a:srgbClr val="002960"/>
                  </a:solidFill>
                </a:rPr>
                <a:t>2. FORMULACIÓN DEL INDICADOR</a:t>
              </a:r>
              <a:endParaRPr lang="es-PE" u="sng" dirty="0"/>
            </a:p>
          </p:txBody>
        </p:sp>
        <p:pic>
          <p:nvPicPr>
            <p:cNvPr id="53" name="Picture 1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253887"/>
              <a:ext cx="8285289" cy="2471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90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7162" t="9401" r="28738" b="5201"/>
          <a:stretch/>
        </p:blipFill>
        <p:spPr>
          <a:xfrm>
            <a:off x="827584" y="817124"/>
            <a:ext cx="7715199" cy="5809504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8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Qué es la Planificación Estratégica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380239" y="1278366"/>
            <a:ext cx="43459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400" dirty="0"/>
              <a:t>La planeación estratégica es la elaboración, desarrollo y puesta en marcha de distintos planes operativos por parte de las empresas u organizaciones, con la intención de alcanzar objetivos y metas planteadas. Estos planes pueden ser a corto, mediano o largo plazo.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4" y="3284984"/>
            <a:ext cx="3835496" cy="3277107"/>
          </a:xfrm>
          <a:prstGeom prst="rect">
            <a:avLst/>
          </a:prstGeom>
        </p:spPr>
      </p:pic>
      <p:sp>
        <p:nvSpPr>
          <p:cNvPr id="10" name="Flecha a la derecha con bandas 9"/>
          <p:cNvSpPr/>
          <p:nvPr/>
        </p:nvSpPr>
        <p:spPr>
          <a:xfrm rot="20248982">
            <a:off x="1044281" y="1757896"/>
            <a:ext cx="2602368" cy="127368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400" b="1" dirty="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35609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24013" t="23400" r="26375" b="26200"/>
          <a:stretch/>
        </p:blipFill>
        <p:spPr>
          <a:xfrm>
            <a:off x="179512" y="908720"/>
            <a:ext cx="5904656" cy="33740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717032"/>
            <a:ext cx="1981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24801" t="9401" r="25588" b="10800"/>
          <a:stretch/>
        </p:blipFill>
        <p:spPr>
          <a:xfrm>
            <a:off x="236387" y="771989"/>
            <a:ext cx="6080427" cy="57393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64" y="3573016"/>
            <a:ext cx="2967987" cy="25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15350" t="51401" r="15350" b="12200"/>
          <a:stretch/>
        </p:blipFill>
        <p:spPr>
          <a:xfrm>
            <a:off x="251520" y="960193"/>
            <a:ext cx="6336704" cy="18722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13775" t="22000" r="16138" b="33201"/>
          <a:stretch/>
        </p:blipFill>
        <p:spPr>
          <a:xfrm>
            <a:off x="144488" y="2832401"/>
            <a:ext cx="640871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31" y="4221088"/>
            <a:ext cx="3659925" cy="23898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7163" t="9401" r="27163" b="6600"/>
          <a:stretch/>
        </p:blipFill>
        <p:spPr>
          <a:xfrm>
            <a:off x="539552" y="878285"/>
            <a:ext cx="5112568" cy="5878474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8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407878" y="808715"/>
            <a:ext cx="8468154" cy="5928200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1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447108" y="856449"/>
            <a:ext cx="8436491" cy="5905032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Acciones Estratégicas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547664" y="6237312"/>
            <a:ext cx="604867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94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Acciones Estratégicas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099281"/>
              </p:ext>
            </p:extLst>
          </p:nvPr>
        </p:nvGraphicFramePr>
        <p:xfrm>
          <a:off x="251520" y="1397000"/>
          <a:ext cx="8632080" cy="423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5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4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5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762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Acciones  Estratégicas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Secuencia            Lógica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Indicador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Meta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041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Tipo A                          (Bienes y/o Servicios)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Bien o servicio + Atributo + Beneficiario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Unidad de medida + Sujeto + Atributo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Cantidad + Sujeto + Atributo +</a:t>
                      </a:r>
                      <a:r>
                        <a:rPr lang="es-ES" sz="1800" b="1" baseline="0" dirty="0"/>
                        <a:t> Temporalidad</a:t>
                      </a:r>
                      <a:endParaRPr lang="es-E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242">
                <a:tc>
                  <a:txBody>
                    <a:bodyPr/>
                    <a:lstStyle/>
                    <a:p>
                      <a:pPr algn="ctr"/>
                      <a:endParaRPr lang="es-ES" sz="1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041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Tipo B                           (Soporte)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Verbo + Aspecto a ser mejorado + Sujeto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Igual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Igual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242">
                <a:tc>
                  <a:txBody>
                    <a:bodyPr/>
                    <a:lstStyle/>
                    <a:p>
                      <a:pPr algn="ctr"/>
                      <a:endParaRPr lang="es-ES" sz="1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041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Tipo C                         (Proyectos)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Ejecución</a:t>
                      </a:r>
                      <a:r>
                        <a:rPr lang="es-ES" sz="1800" b="1" baseline="0" dirty="0"/>
                        <a:t> + Proyecto de inversión pública</a:t>
                      </a:r>
                      <a:endParaRPr lang="es-E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Igual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Igual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660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9" y="980728"/>
            <a:ext cx="8136904" cy="5740747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Acciones Estratégicas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939488"/>
              </p:ext>
            </p:extLst>
          </p:nvPr>
        </p:nvGraphicFramePr>
        <p:xfrm>
          <a:off x="179511" y="980728"/>
          <a:ext cx="8784976" cy="5460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762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Acciones  Estratégicas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Secuencia                   Lógica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Indicador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Meta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041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Tipo A                          (Bienes y/o Servicios)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Apoyo</a:t>
                      </a:r>
                      <a:r>
                        <a:rPr lang="es-ES" sz="1600" baseline="0" dirty="0"/>
                        <a:t> técnico integrado a los productores de piña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Porcentaje</a:t>
                      </a:r>
                      <a:r>
                        <a:rPr lang="es-ES" sz="1600" baseline="0" dirty="0"/>
                        <a:t> de productores de piña que recibieron apoyo técnicos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75%</a:t>
                      </a:r>
                      <a:r>
                        <a:rPr lang="es-ES" sz="1600" baseline="0" dirty="0"/>
                        <a:t> de productores de piña que recibieron apoyo técnico al 2018</a:t>
                      </a:r>
                      <a:endParaRPr lang="es-E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816">
                <a:tc>
                  <a:txBody>
                    <a:bodyPr/>
                    <a:lstStyle/>
                    <a:p>
                      <a:pPr algn="ctr"/>
                      <a:endParaRPr lang="es-E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041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Tipo B                           (Soporte)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Posicionar</a:t>
                      </a:r>
                      <a:r>
                        <a:rPr lang="es-ES" sz="1600" baseline="0" dirty="0"/>
                        <a:t> la institucionalidad del Ministerio de Educación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Número</a:t>
                      </a:r>
                      <a:r>
                        <a:rPr lang="es-ES" sz="1600" baseline="0" dirty="0"/>
                        <a:t> de convenios suscritos o alianzas estratégicas  con organismos internacionales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20</a:t>
                      </a:r>
                      <a:r>
                        <a:rPr lang="es-ES" sz="1600" baseline="0" dirty="0"/>
                        <a:t> convenios suscritos o alianzas estratégicas con organismos internacionales al 2019</a:t>
                      </a:r>
                      <a:endParaRPr lang="es-E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72">
                <a:tc>
                  <a:txBody>
                    <a:bodyPr/>
                    <a:lstStyle/>
                    <a:p>
                      <a:pPr algn="ctr"/>
                      <a:endParaRPr lang="es-E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041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Tipo C                         (Proyectos)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Ejecución</a:t>
                      </a:r>
                      <a:r>
                        <a:rPr lang="es-ES" sz="1600" baseline="0" dirty="0"/>
                        <a:t> del proyecto de ampliación y mejoramiento del sistema de agua potable en la localidad A, distrito B, provincia C, SINIP No. XXX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Porcentaje</a:t>
                      </a:r>
                      <a:r>
                        <a:rPr lang="es-ES" sz="1600" baseline="0" dirty="0"/>
                        <a:t> de ejecución del proyecto de inversión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100%</a:t>
                      </a:r>
                      <a:r>
                        <a:rPr lang="es-ES" sz="1600" baseline="0" dirty="0"/>
                        <a:t> del proyecto de inversión ejecutado</a:t>
                      </a:r>
                      <a:endParaRPr lang="es-E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62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323528" y="787401"/>
            <a:ext cx="8363272" cy="5934074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Ruta Estratégica Institucional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Fases del proceso de Planificación Estratégica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53" y="332656"/>
            <a:ext cx="8502847" cy="639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395537" y="856448"/>
            <a:ext cx="8488062" cy="5865027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Acciones Estratégicas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3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4" t="17863" r="16387" b="6919"/>
          <a:stretch/>
        </p:blipFill>
        <p:spPr bwMode="auto">
          <a:xfrm>
            <a:off x="130979" y="793611"/>
            <a:ext cx="8617485" cy="571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Acciones Estratégicas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Acciones Estratégicas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8" t="15727" r="30326" b="5829"/>
          <a:stretch/>
        </p:blipFill>
        <p:spPr bwMode="auto">
          <a:xfrm>
            <a:off x="447108" y="797213"/>
            <a:ext cx="6213124" cy="587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8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6279" r="13910" b="6974"/>
          <a:stretch/>
        </p:blipFill>
        <p:spPr bwMode="auto">
          <a:xfrm>
            <a:off x="129846" y="908720"/>
            <a:ext cx="8817514" cy="535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Acciones Estratégicas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17109" r="23843" b="13629"/>
          <a:stretch/>
        </p:blipFill>
        <p:spPr bwMode="auto">
          <a:xfrm>
            <a:off x="-8751" y="724061"/>
            <a:ext cx="7390456" cy="585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Acciones Estratégicas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5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447108" y="808715"/>
            <a:ext cx="8373364" cy="5912760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Ruta Estratégica Institucional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64904"/>
            <a:ext cx="469086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323528" y="856449"/>
            <a:ext cx="8625670" cy="5865026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Ruta Estratégica Institucional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6925" t="9401" r="14563" b="6600"/>
          <a:stretch/>
        </p:blipFill>
        <p:spPr>
          <a:xfrm>
            <a:off x="447108" y="844161"/>
            <a:ext cx="8085332" cy="5576091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Ruta Estratégica Institucional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395536" y="808715"/>
            <a:ext cx="8352928" cy="5948044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Redacción del Plan Estratégico Institucional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71718"/>
            <a:ext cx="1586446" cy="20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Taller de Planeamiento Estratégico 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11560" y="1124744"/>
            <a:ext cx="482453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sz="2000" b="1" dirty="0"/>
              <a:t>Dividir los participantes en grupos de trabajo de acuerdo a los ejes estratégicos de la entidad.</a:t>
            </a:r>
          </a:p>
          <a:p>
            <a:pPr marL="342900" indent="-342900">
              <a:buAutoNum type="arabicPeriod"/>
            </a:pPr>
            <a:endParaRPr lang="es-ES" sz="800" b="1" dirty="0"/>
          </a:p>
          <a:p>
            <a:pPr marL="342900" indent="-342900">
              <a:buAutoNum type="arabicPeriod"/>
            </a:pPr>
            <a:r>
              <a:rPr lang="es-ES" sz="2000" b="1" dirty="0"/>
              <a:t>Leer el eje estratégico como referencia detallado en el Plan Estratégico Institucional (PEI).</a:t>
            </a:r>
          </a:p>
          <a:p>
            <a:pPr marL="342900" indent="-342900">
              <a:buAutoNum type="arabicPeriod"/>
            </a:pPr>
            <a:endParaRPr lang="es-ES" sz="800" b="1" dirty="0"/>
          </a:p>
          <a:p>
            <a:pPr marL="342900" indent="-342900">
              <a:buAutoNum type="arabicPeriod"/>
            </a:pPr>
            <a:r>
              <a:rPr lang="es-ES" sz="2000" b="1" dirty="0"/>
              <a:t>Elaborar la misión institucional desde la perspectiva de su eje estratégico siguiendo la secuencia lógica.</a:t>
            </a:r>
          </a:p>
          <a:p>
            <a:pPr marL="342900" indent="-342900">
              <a:buAutoNum type="arabicPeriod"/>
            </a:pPr>
            <a:endParaRPr lang="es-ES" sz="800" b="1" dirty="0"/>
          </a:p>
          <a:p>
            <a:pPr marL="342900" indent="-342900">
              <a:buAutoNum type="arabicPeriod"/>
            </a:pPr>
            <a:r>
              <a:rPr lang="es-ES" sz="2000" b="1" dirty="0"/>
              <a:t>Elaborar el objetivo estratégico institucional, con su indicador y meta.</a:t>
            </a:r>
          </a:p>
          <a:p>
            <a:pPr marL="342900" indent="-342900">
              <a:buAutoNum type="arabicPeriod"/>
            </a:pPr>
            <a:endParaRPr lang="es-ES" sz="800" b="1" dirty="0"/>
          </a:p>
          <a:p>
            <a:pPr marL="342900" indent="-342900">
              <a:buAutoNum type="arabicPeriod"/>
            </a:pPr>
            <a:r>
              <a:rPr lang="es-ES" sz="2000" b="1" dirty="0"/>
              <a:t>Elaborar dos  acciones estratégicas con su indicador y meta. </a:t>
            </a:r>
          </a:p>
          <a:p>
            <a:pPr marL="342900" indent="-342900">
              <a:buAutoNum type="arabicPeriod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217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El Proceso de la Fase Institucional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88" y="808714"/>
            <a:ext cx="9301971" cy="584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2988" t="12201" r="12988" b="13600"/>
          <a:stretch/>
        </p:blipFill>
        <p:spPr>
          <a:xfrm>
            <a:off x="447108" y="1103520"/>
            <a:ext cx="8373364" cy="4844670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Plan Operativo Institucional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179511" y="856449"/>
            <a:ext cx="8704087" cy="5900310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Plan Operativo Institucional: Actividades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251520" y="908719"/>
            <a:ext cx="8568952" cy="5812755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35031"/>
              <a:ext cx="6336604" cy="72153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Pla Operativo Institucional: Presupuesto Público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251520" y="856448"/>
            <a:ext cx="8568952" cy="5865027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Plan Operativo Institucional: Elementos críticos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395536" y="856449"/>
            <a:ext cx="8291264" cy="5865026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Plan Operativo Institucional: Elementos críticos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Plan Operativo Institucional: Redacción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4218" r="1176" b="5456"/>
          <a:stretch/>
        </p:blipFill>
        <p:spPr>
          <a:xfrm>
            <a:off x="107503" y="856448"/>
            <a:ext cx="8928992" cy="525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631" r="12988" b="1000"/>
          <a:stretch/>
        </p:blipFill>
        <p:spPr>
          <a:xfrm>
            <a:off x="322822" y="856448"/>
            <a:ext cx="8498354" cy="5865027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Plan Operativo Institucional: Redacción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Plan Operativo Institucional: Matriz de Reporte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824" y="96102"/>
            <a:ext cx="14401600" cy="735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750" t="9400" r="2750" b="9400"/>
          <a:stretch/>
        </p:blipFill>
        <p:spPr>
          <a:xfrm>
            <a:off x="-2484784" y="808714"/>
            <a:ext cx="14041560" cy="6049286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Plan Operativo Institucional: Matriz de Reporte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7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1000" r="12988" b="1000"/>
          <a:stretch/>
        </p:blipFill>
        <p:spPr>
          <a:xfrm>
            <a:off x="323528" y="856449"/>
            <a:ext cx="8496944" cy="5865026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Plan Operativo Institucional: Difusión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0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El Proceso de la Fase Institucional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pSp>
        <p:nvGrpSpPr>
          <p:cNvPr id="51" name="Grupo 50"/>
          <p:cNvGrpSpPr/>
          <p:nvPr/>
        </p:nvGrpSpPr>
        <p:grpSpPr>
          <a:xfrm>
            <a:off x="197369" y="808713"/>
            <a:ext cx="8489431" cy="5832747"/>
            <a:chOff x="467544" y="130246"/>
            <a:chExt cx="8568952" cy="6557160"/>
          </a:xfrm>
        </p:grpSpPr>
        <p:sp>
          <p:nvSpPr>
            <p:cNvPr id="52" name="1 Rectángulo"/>
            <p:cNvSpPr/>
            <p:nvPr/>
          </p:nvSpPr>
          <p:spPr>
            <a:xfrm>
              <a:off x="467544" y="1196752"/>
              <a:ext cx="8568952" cy="5490654"/>
            </a:xfrm>
            <a:prstGeom prst="rect">
              <a:avLst/>
            </a:prstGeom>
            <a:noFill/>
            <a:ln>
              <a:solidFill>
                <a:srgbClr val="DC4A4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3" name="17 Rectángulo"/>
            <p:cNvSpPr/>
            <p:nvPr/>
          </p:nvSpPr>
          <p:spPr>
            <a:xfrm>
              <a:off x="467544" y="130246"/>
              <a:ext cx="8568952" cy="936104"/>
            </a:xfrm>
            <a:prstGeom prst="rect">
              <a:avLst/>
            </a:prstGeom>
            <a:noFill/>
            <a:ln w="63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400" b="1" dirty="0"/>
            </a:p>
          </p:txBody>
        </p:sp>
        <p:sp>
          <p:nvSpPr>
            <p:cNvPr id="54" name="AutoShape 7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2722818" y="1584891"/>
              <a:ext cx="5904656" cy="3096344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Line 33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gray">
            <a:xfrm>
              <a:off x="4652347" y="2780920"/>
              <a:ext cx="3827136" cy="0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Line 33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gray">
            <a:xfrm flipV="1">
              <a:off x="4652347" y="3751289"/>
              <a:ext cx="3827136" cy="0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7" name="61 Grupo"/>
            <p:cNvGrpSpPr/>
            <p:nvPr/>
          </p:nvGrpSpPr>
          <p:grpSpPr>
            <a:xfrm>
              <a:off x="2843808" y="1951873"/>
              <a:ext cx="1512000" cy="720000"/>
              <a:chOff x="966914" y="3822968"/>
              <a:chExt cx="1332000" cy="828000"/>
            </a:xfrm>
          </p:grpSpPr>
          <p:sp>
            <p:nvSpPr>
              <p:cNvPr id="91" name="75 Rectángulo redondeado"/>
              <p:cNvSpPr/>
              <p:nvPr/>
            </p:nvSpPr>
            <p:spPr>
              <a:xfrm>
                <a:off x="966914" y="3822968"/>
                <a:ext cx="1332000" cy="828000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2" name="76 Rectángulo"/>
              <p:cNvSpPr/>
              <p:nvPr/>
            </p:nvSpPr>
            <p:spPr>
              <a:xfrm>
                <a:off x="1043608" y="4002372"/>
                <a:ext cx="1151628" cy="4898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005" tIns="40005" rIns="40005" bIns="40005" numCol="1" spcCol="1270" anchor="ctr" anchorCtr="0">
                <a:spAutoFit/>
              </a:bodyPr>
              <a:lstStyle/>
              <a:p>
                <a:pPr lvl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Identificación del Rol Central</a:t>
                </a:r>
              </a:p>
            </p:txBody>
          </p:sp>
        </p:grpSp>
        <p:grpSp>
          <p:nvGrpSpPr>
            <p:cNvPr id="58" name="77 Grupo"/>
            <p:cNvGrpSpPr/>
            <p:nvPr/>
          </p:nvGrpSpPr>
          <p:grpSpPr>
            <a:xfrm>
              <a:off x="2843808" y="2887977"/>
              <a:ext cx="1512000" cy="720000"/>
              <a:chOff x="6779222" y="1365888"/>
              <a:chExt cx="1332000" cy="828000"/>
            </a:xfrm>
          </p:grpSpPr>
          <p:sp>
            <p:nvSpPr>
              <p:cNvPr id="89" name="78 Rectángulo redondeado"/>
              <p:cNvSpPr/>
              <p:nvPr/>
            </p:nvSpPr>
            <p:spPr>
              <a:xfrm>
                <a:off x="6779222" y="1365888"/>
                <a:ext cx="1332000" cy="828000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0" name="79 Rectángulo"/>
              <p:cNvSpPr/>
              <p:nvPr/>
            </p:nvSpPr>
            <p:spPr>
              <a:xfrm>
                <a:off x="6827988" y="1549152"/>
                <a:ext cx="1224135" cy="4898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005" tIns="40005" rIns="40005" bIns="40005" numCol="1" spcCol="1270" anchor="ctr" anchorCtr="0">
                <a:spAutoFit/>
              </a:bodyPr>
              <a:lstStyle/>
              <a:p>
                <a:pPr lvl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Identificación del Sujeto</a:t>
                </a:r>
              </a:p>
            </p:txBody>
          </p:sp>
        </p:grpSp>
        <p:grpSp>
          <p:nvGrpSpPr>
            <p:cNvPr id="59" name="80 Grupo"/>
            <p:cNvGrpSpPr/>
            <p:nvPr/>
          </p:nvGrpSpPr>
          <p:grpSpPr>
            <a:xfrm>
              <a:off x="2843808" y="3849151"/>
              <a:ext cx="1512000" cy="720000"/>
              <a:chOff x="6169033" y="3291216"/>
              <a:chExt cx="1332000" cy="828000"/>
            </a:xfrm>
          </p:grpSpPr>
          <p:sp>
            <p:nvSpPr>
              <p:cNvPr id="87" name="81 Rectángulo redondeado"/>
              <p:cNvSpPr/>
              <p:nvPr/>
            </p:nvSpPr>
            <p:spPr>
              <a:xfrm>
                <a:off x="6169033" y="3291216"/>
                <a:ext cx="1332000" cy="828000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8" name="82 Rectángulo"/>
              <p:cNvSpPr/>
              <p:nvPr/>
            </p:nvSpPr>
            <p:spPr>
              <a:xfrm>
                <a:off x="6261013" y="3475029"/>
                <a:ext cx="1157709" cy="4858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Identificación de los Atributos</a:t>
                </a:r>
              </a:p>
            </p:txBody>
          </p:sp>
        </p:grpSp>
        <p:sp>
          <p:nvSpPr>
            <p:cNvPr id="62" name="Rectangle 4"/>
            <p:cNvSpPr txBox="1"/>
            <p:nvPr/>
          </p:nvSpPr>
          <p:spPr>
            <a:xfrm>
              <a:off x="4654952" y="3943420"/>
              <a:ext cx="3949646" cy="242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171450" indent="-171450">
                <a:buFont typeface="Wingdings" pitchFamily="2" charset="2"/>
                <a:buChar char="ü"/>
              </a:pPr>
              <a:endParaRPr lang="es-PE" sz="1400" dirty="0"/>
            </a:p>
          </p:txBody>
        </p:sp>
        <p:sp>
          <p:nvSpPr>
            <p:cNvPr id="63" name="104 Abrir llave"/>
            <p:cNvSpPr/>
            <p:nvPr/>
          </p:nvSpPr>
          <p:spPr>
            <a:xfrm>
              <a:off x="2351311" y="1604755"/>
              <a:ext cx="276473" cy="3096344"/>
            </a:xfrm>
            <a:prstGeom prst="leftBrac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64" name="Rectangle 4"/>
            <p:cNvSpPr txBox="1"/>
            <p:nvPr/>
          </p:nvSpPr>
          <p:spPr>
            <a:xfrm>
              <a:off x="1043609" y="2912826"/>
              <a:ext cx="123569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0" lvl="0" indent="0" algn="ctr"/>
              <a:r>
                <a:rPr lang="es-PE" sz="1600" b="1" kern="0" dirty="0">
                  <a:solidFill>
                    <a:srgbClr val="002960"/>
                  </a:solidFill>
                </a:rPr>
                <a:t>Elementos para redactar la misión</a:t>
              </a:r>
              <a:endParaRPr lang="es-PE" sz="1600" b="1" dirty="0"/>
            </a:p>
          </p:txBody>
        </p:sp>
        <p:sp>
          <p:nvSpPr>
            <p:cNvPr id="65" name="106 Abrir llave"/>
            <p:cNvSpPr/>
            <p:nvPr/>
          </p:nvSpPr>
          <p:spPr>
            <a:xfrm>
              <a:off x="2339752" y="5403579"/>
              <a:ext cx="288031" cy="1125957"/>
            </a:xfrm>
            <a:prstGeom prst="leftBrac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66" name="Rectangle 4"/>
            <p:cNvSpPr txBox="1"/>
            <p:nvPr/>
          </p:nvSpPr>
          <p:spPr>
            <a:xfrm>
              <a:off x="1043608" y="5854042"/>
              <a:ext cx="123569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0" lvl="0" indent="0" algn="ctr"/>
              <a:r>
                <a:rPr lang="es-PE" sz="1600" b="1" kern="0" dirty="0">
                  <a:solidFill>
                    <a:schemeClr val="tx2">
                      <a:lumMod val="75000"/>
                    </a:schemeClr>
                  </a:solidFill>
                </a:rPr>
                <a:t>Redacción de la misión</a:t>
              </a:r>
              <a:endParaRPr lang="es-PE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7" name="AutoShape 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771801" y="5409154"/>
              <a:ext cx="5770165" cy="11203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110 Flecha a la derecha con bandas"/>
            <p:cNvSpPr/>
            <p:nvPr/>
          </p:nvSpPr>
          <p:spPr>
            <a:xfrm rot="5400000">
              <a:off x="5114118" y="4554719"/>
              <a:ext cx="706809" cy="1002492"/>
            </a:xfrm>
            <a:prstGeom prst="striped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70" name="Rectangle 3"/>
            <p:cNvSpPr txBox="1">
              <a:spLocks/>
            </p:cNvSpPr>
            <p:nvPr>
              <p:custDataLst>
                <p:tags r:id="rId5"/>
              </p:custDataLst>
            </p:nvPr>
          </p:nvSpPr>
          <p:spPr bwMode="gray">
            <a:xfrm>
              <a:off x="821216" y="5432987"/>
              <a:ext cx="1596912" cy="3916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72009" tIns="72009" rIns="72009" bIns="72009" anchor="ctr">
              <a:spAutoFit/>
            </a:bodyPr>
            <a:lstStyle>
              <a:lvl1pPr marL="342900" lvl="0" indent="-342900" defTabSz="895350" eaLnBrk="0" hangingPunct="0">
                <a:buClr>
                  <a:schemeClr val="tx2"/>
                </a:buClr>
                <a:defRPr sz="1600">
                  <a:latin typeface="+mn-lt"/>
                </a:defRPr>
              </a:lvl1pPr>
              <a:lvl2pPr marL="193675" lvl="1" indent="-192088" defTabSz="895350" eaLnBrk="0" hangingPunct="0">
                <a:buClr>
                  <a:schemeClr val="tx2"/>
                </a:buClr>
                <a:buSzPct val="125000"/>
                <a:buFont typeface="Arial" pitchFamily="34" charset="0"/>
                <a:buChar char="▪"/>
                <a:defRPr sz="1600">
                  <a:latin typeface="+mn-lt"/>
                </a:defRPr>
              </a:lvl2pPr>
              <a:lvl3pPr marL="457200" lvl="2" indent="-261938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–"/>
                <a:defRPr sz="1600">
                  <a:latin typeface="+mn-lt"/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▫"/>
                <a:defRPr sz="1600">
                  <a:latin typeface="+mn-lt"/>
                </a:defRPr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pitchFamily="34" charset="0"/>
                <a:buChar char="-"/>
                <a:defRPr sz="1600"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9pPr>
            </a:lstStyle>
            <a:p>
              <a:pPr marL="342900" marR="0" lvl="0" indent="-342900" algn="ctr" defTabSz="89535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0000"/>
                </a:buClr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2960"/>
                  </a:solidFill>
                  <a:effectLst/>
                  <a:uLnTx/>
                  <a:uFillTx/>
                  <a:cs typeface="+mn-cs"/>
                </a:rPr>
                <a:t>Paso 4</a:t>
              </a:r>
            </a:p>
          </p:txBody>
        </p:sp>
        <p:sp>
          <p:nvSpPr>
            <p:cNvPr id="71" name="Rectangle 3"/>
            <p:cNvSpPr txBox="1">
              <a:spLocks/>
            </p:cNvSpPr>
            <p:nvPr>
              <p:custDataLst>
                <p:tags r:id="rId6"/>
              </p:custDataLst>
            </p:nvPr>
          </p:nvSpPr>
          <p:spPr bwMode="gray">
            <a:xfrm>
              <a:off x="821216" y="2515259"/>
              <a:ext cx="1596912" cy="3916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72009" tIns="72009" rIns="72009" bIns="72009" anchor="ctr">
              <a:spAutoFit/>
            </a:bodyPr>
            <a:lstStyle>
              <a:lvl1pPr marL="342900" lvl="0" indent="-342900" defTabSz="895350" eaLnBrk="0" hangingPunct="0">
                <a:buClr>
                  <a:schemeClr val="tx2"/>
                </a:buClr>
                <a:defRPr sz="1600">
                  <a:latin typeface="+mn-lt"/>
                </a:defRPr>
              </a:lvl1pPr>
              <a:lvl2pPr marL="193675" lvl="1" indent="-192088" defTabSz="895350" eaLnBrk="0" hangingPunct="0">
                <a:buClr>
                  <a:schemeClr val="tx2"/>
                </a:buClr>
                <a:buSzPct val="125000"/>
                <a:buFont typeface="Arial" pitchFamily="34" charset="0"/>
                <a:buChar char="▪"/>
                <a:defRPr sz="1600">
                  <a:latin typeface="+mn-lt"/>
                </a:defRPr>
              </a:lvl2pPr>
              <a:lvl3pPr marL="457200" lvl="2" indent="-261938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–"/>
                <a:defRPr sz="1600">
                  <a:latin typeface="+mn-lt"/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▫"/>
                <a:defRPr sz="1600">
                  <a:latin typeface="+mn-lt"/>
                </a:defRPr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pitchFamily="34" charset="0"/>
                <a:buChar char="-"/>
                <a:defRPr sz="1600"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9pPr>
            </a:lstStyle>
            <a:p>
              <a:pPr marL="342900" marR="0" lvl="0" indent="-342900" algn="ctr" defTabSz="89535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0000"/>
                </a:buClr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2960"/>
                  </a:solidFill>
                  <a:effectLst/>
                  <a:uLnTx/>
                  <a:uFillTx/>
                  <a:cs typeface="+mn-cs"/>
                </a:rPr>
                <a:t>Pasos</a:t>
              </a:r>
              <a:r>
                <a:rPr kumimoji="0" lang="en-US" b="1" i="0" u="none" strike="noStrike" kern="0" cap="none" spc="0" normalizeH="0" noProof="0" dirty="0">
                  <a:ln>
                    <a:noFill/>
                  </a:ln>
                  <a:solidFill>
                    <a:srgbClr val="002960"/>
                  </a:solidFill>
                  <a:effectLst/>
                  <a:uLnTx/>
                  <a:uFillTx/>
                  <a:cs typeface="+mn-cs"/>
                </a:rPr>
                <a:t> 1, 2 y 3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73" name="62 Rectángulo"/>
            <p:cNvSpPr/>
            <p:nvPr/>
          </p:nvSpPr>
          <p:spPr>
            <a:xfrm>
              <a:off x="3525225" y="248751"/>
              <a:ext cx="1376020" cy="68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4" name="63 Rectángulo"/>
            <p:cNvSpPr/>
            <p:nvPr/>
          </p:nvSpPr>
          <p:spPr>
            <a:xfrm>
              <a:off x="2145051" y="248750"/>
              <a:ext cx="1202813" cy="684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5" name="64 Rectángulo"/>
            <p:cNvSpPr/>
            <p:nvPr/>
          </p:nvSpPr>
          <p:spPr>
            <a:xfrm>
              <a:off x="5067501" y="261358"/>
              <a:ext cx="1344917" cy="67139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6" name="65 Rectángulo"/>
            <p:cNvSpPr/>
            <p:nvPr/>
          </p:nvSpPr>
          <p:spPr>
            <a:xfrm>
              <a:off x="6588224" y="261359"/>
              <a:ext cx="1228602" cy="6713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8" name="66 Rectángulo"/>
            <p:cNvSpPr/>
            <p:nvPr/>
          </p:nvSpPr>
          <p:spPr>
            <a:xfrm>
              <a:off x="7956376" y="273245"/>
              <a:ext cx="978438" cy="65950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9" name="67 CuadroTexto"/>
            <p:cNvSpPr txBox="1"/>
            <p:nvPr/>
          </p:nvSpPr>
          <p:spPr>
            <a:xfrm>
              <a:off x="2138828" y="352057"/>
              <a:ext cx="12090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Misión de la Institución</a:t>
              </a:r>
            </a:p>
          </p:txBody>
        </p:sp>
        <p:sp>
          <p:nvSpPr>
            <p:cNvPr id="81" name="68 CuadroTexto"/>
            <p:cNvSpPr txBox="1"/>
            <p:nvPr/>
          </p:nvSpPr>
          <p:spPr>
            <a:xfrm>
              <a:off x="5076394" y="273245"/>
              <a:ext cx="133602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Acciones Estratégicas Institucionales</a:t>
              </a:r>
            </a:p>
          </p:txBody>
        </p:sp>
        <p:sp>
          <p:nvSpPr>
            <p:cNvPr id="82" name="69 CuadroTexto"/>
            <p:cNvSpPr txBox="1"/>
            <p:nvPr/>
          </p:nvSpPr>
          <p:spPr>
            <a:xfrm>
              <a:off x="3527048" y="274262"/>
              <a:ext cx="137419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Objetivos estratégicos institucionales</a:t>
              </a:r>
            </a:p>
          </p:txBody>
        </p:sp>
        <p:sp>
          <p:nvSpPr>
            <p:cNvPr id="83" name="70 CuadroTexto"/>
            <p:cNvSpPr txBox="1"/>
            <p:nvPr/>
          </p:nvSpPr>
          <p:spPr>
            <a:xfrm>
              <a:off x="6588225" y="338262"/>
              <a:ext cx="12286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Ruta Estratégica Institucional</a:t>
              </a:r>
            </a:p>
          </p:txBody>
        </p:sp>
        <p:sp>
          <p:nvSpPr>
            <p:cNvPr id="84" name="71 CuadroTexto"/>
            <p:cNvSpPr txBox="1"/>
            <p:nvPr/>
          </p:nvSpPr>
          <p:spPr>
            <a:xfrm>
              <a:off x="7956376" y="386681"/>
              <a:ext cx="97843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Redacción del </a:t>
              </a:r>
              <a:r>
                <a:rPr lang="es-PE" sz="1050" b="1" kern="0" dirty="0" err="1"/>
                <a:t>PEI</a:t>
              </a:r>
              <a:endParaRPr lang="es-PE" sz="1050" b="1" kern="0" dirty="0"/>
            </a:p>
          </p:txBody>
        </p:sp>
        <p:sp>
          <p:nvSpPr>
            <p:cNvPr id="85" name="72 Rectángulo"/>
            <p:cNvSpPr/>
            <p:nvPr/>
          </p:nvSpPr>
          <p:spPr>
            <a:xfrm>
              <a:off x="642367" y="274262"/>
              <a:ext cx="1309454" cy="65848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86" name="73 CuadroTexto"/>
            <p:cNvSpPr txBox="1"/>
            <p:nvPr/>
          </p:nvSpPr>
          <p:spPr>
            <a:xfrm>
              <a:off x="642368" y="432848"/>
              <a:ext cx="130945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Preparatoria</a:t>
              </a:r>
            </a:p>
          </p:txBody>
        </p:sp>
        <p:sp>
          <p:nvSpPr>
            <p:cNvPr id="72" name="52 Triángulo isósceles"/>
            <p:cNvSpPr/>
            <p:nvPr/>
          </p:nvSpPr>
          <p:spPr>
            <a:xfrm flipV="1">
              <a:off x="2526492" y="1006818"/>
              <a:ext cx="350837" cy="138113"/>
            </a:xfrm>
            <a:prstGeom prst="triangl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23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4562" t="9401" r="15350" b="6600"/>
          <a:stretch/>
        </p:blipFill>
        <p:spPr>
          <a:xfrm>
            <a:off x="0" y="908720"/>
            <a:ext cx="9144000" cy="5744096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Seguimiento de Proyectos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9288" t="15000" r="18500" b="10801"/>
          <a:stretch/>
        </p:blipFill>
        <p:spPr>
          <a:xfrm>
            <a:off x="35496" y="890413"/>
            <a:ext cx="9108502" cy="5634931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Formatos para Seguimiento de Proyectos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2988" t="12201" r="5113" b="9400"/>
          <a:stretch/>
        </p:blipFill>
        <p:spPr>
          <a:xfrm>
            <a:off x="117791" y="771989"/>
            <a:ext cx="8990713" cy="5615199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Formatos para Seguimiento de Proyectos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3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Formatos para Seguimiento de Proyectos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5900" t="10800" r="6688" b="6601"/>
          <a:stretch/>
        </p:blipFill>
        <p:spPr>
          <a:xfrm>
            <a:off x="15805" y="881001"/>
            <a:ext cx="8993344" cy="55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Formatos para Seguimiento de Proyectos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7475" t="9400" r="10625" b="8001"/>
          <a:stretch/>
        </p:blipFill>
        <p:spPr>
          <a:xfrm>
            <a:off x="107504" y="809268"/>
            <a:ext cx="8928992" cy="56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Formatos para Seguimiento de Proyectos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6688" t="9400" r="9838" b="6601"/>
          <a:stretch/>
        </p:blipFill>
        <p:spPr>
          <a:xfrm>
            <a:off x="35496" y="856448"/>
            <a:ext cx="9001000" cy="55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9051" t="9400" r="5113" b="12201"/>
          <a:stretch/>
        </p:blipFill>
        <p:spPr>
          <a:xfrm>
            <a:off x="0" y="856448"/>
            <a:ext cx="9143998" cy="5770180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Cuadro de Presentación de Cuenta: Contraloría General de la República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Taller de Seguimiento de Proyectos 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611560" y="1412776"/>
            <a:ext cx="52565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s-ES" sz="2000" b="1" dirty="0"/>
              <a:t>Elaborar la matriz de reporte de actividades.</a:t>
            </a:r>
          </a:p>
          <a:p>
            <a:pPr marL="457200" indent="-457200">
              <a:buAutoNum type="arabicPeriod"/>
            </a:pPr>
            <a:endParaRPr lang="es-ES" sz="2000" b="1" dirty="0"/>
          </a:p>
          <a:p>
            <a:pPr marL="457200" indent="-457200">
              <a:buAutoNum type="arabicPeriod"/>
            </a:pPr>
            <a:r>
              <a:rPr lang="es-ES" sz="2000" b="1" dirty="0"/>
              <a:t>Añadir el objetivo estratégico de su eje con su correspondiente indicador y meta.</a:t>
            </a:r>
          </a:p>
          <a:p>
            <a:pPr marL="457200" indent="-457200">
              <a:buAutoNum type="arabicPeriod"/>
            </a:pPr>
            <a:endParaRPr lang="es-ES" sz="2000" b="1" dirty="0"/>
          </a:p>
          <a:p>
            <a:pPr marL="457200" indent="-457200">
              <a:buAutoNum type="arabicPeriod"/>
            </a:pPr>
            <a:r>
              <a:rPr lang="es-ES" sz="2000" b="1" dirty="0"/>
              <a:t>Incorporar una acción estratégica de su objetivo estratégico con su correspondiente indicador y meta.</a:t>
            </a:r>
          </a:p>
          <a:p>
            <a:pPr marL="457200" indent="-457200">
              <a:buAutoNum type="arabicPeriod"/>
            </a:pPr>
            <a:endParaRPr lang="es-ES" sz="2000" b="1" dirty="0"/>
          </a:p>
          <a:p>
            <a:pPr marL="457200" indent="-457200">
              <a:buAutoNum type="arabicPeriod"/>
            </a:pPr>
            <a:r>
              <a:rPr lang="es-ES" sz="2000" b="1" dirty="0"/>
              <a:t>Detallar las actividades con sus correspondientes metas. </a:t>
            </a:r>
          </a:p>
          <a:p>
            <a:pPr marL="342900" indent="-342900">
              <a:buAutoNum type="arabicPeriod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11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5587" t="8000" r="20863" b="6601"/>
          <a:stretch/>
        </p:blipFill>
        <p:spPr>
          <a:xfrm>
            <a:off x="1619672" y="782637"/>
            <a:ext cx="6202792" cy="5813152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Sistema de Gestión de Calidad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239593" y="1124744"/>
            <a:ext cx="50405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0210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t="16889" r="12162" b="6730"/>
          <a:stretch/>
        </p:blipFill>
        <p:spPr bwMode="auto">
          <a:xfrm>
            <a:off x="31666" y="884969"/>
            <a:ext cx="8964487" cy="581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Sistema de Gestión de Calidad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El Proceso de la Fase Institucional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pSp>
        <p:nvGrpSpPr>
          <p:cNvPr id="51" name="Grupo 50"/>
          <p:cNvGrpSpPr/>
          <p:nvPr/>
        </p:nvGrpSpPr>
        <p:grpSpPr>
          <a:xfrm>
            <a:off x="197369" y="808713"/>
            <a:ext cx="8489431" cy="5832747"/>
            <a:chOff x="467544" y="130246"/>
            <a:chExt cx="8568952" cy="6557160"/>
          </a:xfrm>
        </p:grpSpPr>
        <p:sp>
          <p:nvSpPr>
            <p:cNvPr id="52" name="1 Rectángulo"/>
            <p:cNvSpPr/>
            <p:nvPr/>
          </p:nvSpPr>
          <p:spPr>
            <a:xfrm>
              <a:off x="467544" y="1196752"/>
              <a:ext cx="8568952" cy="5490654"/>
            </a:xfrm>
            <a:prstGeom prst="rect">
              <a:avLst/>
            </a:prstGeom>
            <a:noFill/>
            <a:ln>
              <a:solidFill>
                <a:srgbClr val="DC4A4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3" name="17 Rectángulo"/>
            <p:cNvSpPr/>
            <p:nvPr/>
          </p:nvSpPr>
          <p:spPr>
            <a:xfrm>
              <a:off x="467544" y="130246"/>
              <a:ext cx="8568952" cy="936104"/>
            </a:xfrm>
            <a:prstGeom prst="rect">
              <a:avLst/>
            </a:prstGeom>
            <a:noFill/>
            <a:ln w="63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400" b="1" dirty="0"/>
            </a:p>
          </p:txBody>
        </p:sp>
        <p:sp>
          <p:nvSpPr>
            <p:cNvPr id="54" name="AutoShape 7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2722818" y="1584891"/>
              <a:ext cx="5904656" cy="3096344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Line 33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gray">
            <a:xfrm>
              <a:off x="4652347" y="2780920"/>
              <a:ext cx="3827136" cy="0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Line 33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gray">
            <a:xfrm flipV="1">
              <a:off x="4652347" y="3751289"/>
              <a:ext cx="3827136" cy="0"/>
            </a:xfrm>
            <a:prstGeom prst="line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7" name="61 Grupo"/>
            <p:cNvGrpSpPr/>
            <p:nvPr/>
          </p:nvGrpSpPr>
          <p:grpSpPr>
            <a:xfrm>
              <a:off x="2843808" y="1951873"/>
              <a:ext cx="1512000" cy="720000"/>
              <a:chOff x="966914" y="3822968"/>
              <a:chExt cx="1332000" cy="828000"/>
            </a:xfrm>
          </p:grpSpPr>
          <p:sp>
            <p:nvSpPr>
              <p:cNvPr id="91" name="75 Rectángulo redondeado"/>
              <p:cNvSpPr/>
              <p:nvPr/>
            </p:nvSpPr>
            <p:spPr>
              <a:xfrm>
                <a:off x="966914" y="3822968"/>
                <a:ext cx="1332000" cy="828000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2" name="76 Rectángulo"/>
              <p:cNvSpPr/>
              <p:nvPr/>
            </p:nvSpPr>
            <p:spPr>
              <a:xfrm>
                <a:off x="1043608" y="4002372"/>
                <a:ext cx="1151628" cy="4898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005" tIns="40005" rIns="40005" bIns="40005" numCol="1" spcCol="1270" anchor="ctr" anchorCtr="0">
                <a:spAutoFit/>
              </a:bodyPr>
              <a:lstStyle/>
              <a:p>
                <a:pPr lvl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Identificación del Rol Central</a:t>
                </a:r>
              </a:p>
            </p:txBody>
          </p:sp>
        </p:grpSp>
        <p:grpSp>
          <p:nvGrpSpPr>
            <p:cNvPr id="58" name="77 Grupo"/>
            <p:cNvGrpSpPr/>
            <p:nvPr/>
          </p:nvGrpSpPr>
          <p:grpSpPr>
            <a:xfrm>
              <a:off x="2843808" y="2887977"/>
              <a:ext cx="1512000" cy="720000"/>
              <a:chOff x="6779222" y="1365888"/>
              <a:chExt cx="1332000" cy="828000"/>
            </a:xfrm>
          </p:grpSpPr>
          <p:sp>
            <p:nvSpPr>
              <p:cNvPr id="89" name="78 Rectángulo redondeado"/>
              <p:cNvSpPr/>
              <p:nvPr/>
            </p:nvSpPr>
            <p:spPr>
              <a:xfrm>
                <a:off x="6779222" y="1365888"/>
                <a:ext cx="1332000" cy="828000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0" name="79 Rectángulo"/>
              <p:cNvSpPr/>
              <p:nvPr/>
            </p:nvSpPr>
            <p:spPr>
              <a:xfrm>
                <a:off x="6827988" y="1549152"/>
                <a:ext cx="1224135" cy="4898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005" tIns="40005" rIns="40005" bIns="40005" numCol="1" spcCol="1270" anchor="ctr" anchorCtr="0">
                <a:spAutoFit/>
              </a:bodyPr>
              <a:lstStyle/>
              <a:p>
                <a:pPr lvl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Identificación del Sujeto</a:t>
                </a:r>
              </a:p>
            </p:txBody>
          </p:sp>
        </p:grpSp>
        <p:grpSp>
          <p:nvGrpSpPr>
            <p:cNvPr id="59" name="80 Grupo"/>
            <p:cNvGrpSpPr/>
            <p:nvPr/>
          </p:nvGrpSpPr>
          <p:grpSpPr>
            <a:xfrm>
              <a:off x="2843808" y="3849151"/>
              <a:ext cx="1512000" cy="720000"/>
              <a:chOff x="6169033" y="3291216"/>
              <a:chExt cx="1332000" cy="828000"/>
            </a:xfrm>
          </p:grpSpPr>
          <p:sp>
            <p:nvSpPr>
              <p:cNvPr id="87" name="81 Rectángulo redondeado"/>
              <p:cNvSpPr/>
              <p:nvPr/>
            </p:nvSpPr>
            <p:spPr>
              <a:xfrm>
                <a:off x="6169033" y="3291216"/>
                <a:ext cx="1332000" cy="828000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8" name="82 Rectángulo"/>
              <p:cNvSpPr/>
              <p:nvPr/>
            </p:nvSpPr>
            <p:spPr>
              <a:xfrm>
                <a:off x="6261013" y="3475029"/>
                <a:ext cx="1157709" cy="4858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Identificación de los Atributos</a:t>
                </a:r>
              </a:p>
            </p:txBody>
          </p:sp>
        </p:grpSp>
        <p:sp>
          <p:nvSpPr>
            <p:cNvPr id="60" name="Rectangle 4"/>
            <p:cNvSpPr txBox="1"/>
            <p:nvPr/>
          </p:nvSpPr>
          <p:spPr>
            <a:xfrm>
              <a:off x="4641399" y="2114939"/>
              <a:ext cx="3949646" cy="49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171450" lvl="0" indent="-171450">
                <a:buFont typeface="Wingdings" pitchFamily="2" charset="2"/>
                <a:buChar char="ü"/>
              </a:pPr>
              <a:r>
                <a:rPr lang="es-PE" sz="1400" kern="0" dirty="0">
                  <a:solidFill>
                    <a:srgbClr val="002960"/>
                  </a:solidFill>
                </a:rPr>
                <a:t>Generar y difundir conocimiento científico, tecnológico y humanístico </a:t>
              </a:r>
              <a:endParaRPr lang="es-PE" sz="1400" dirty="0"/>
            </a:p>
          </p:txBody>
        </p:sp>
        <p:sp>
          <p:nvSpPr>
            <p:cNvPr id="61" name="Rectangle 4"/>
            <p:cNvSpPr txBox="1"/>
            <p:nvPr/>
          </p:nvSpPr>
          <p:spPr>
            <a:xfrm>
              <a:off x="4641399" y="3136483"/>
              <a:ext cx="3949646" cy="245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171450" lvl="0" indent="-171450">
                <a:buFont typeface="Wingdings" pitchFamily="2" charset="2"/>
                <a:buChar char="ü"/>
              </a:pPr>
              <a:r>
                <a:rPr lang="es-PE" sz="1400" kern="0" dirty="0">
                  <a:solidFill>
                    <a:srgbClr val="002960"/>
                  </a:solidFill>
                </a:rPr>
                <a:t>Profesionales e investigadores </a:t>
              </a:r>
              <a:endParaRPr lang="es-PE" sz="1400" dirty="0"/>
            </a:p>
          </p:txBody>
        </p:sp>
        <p:sp>
          <p:nvSpPr>
            <p:cNvPr id="62" name="Rectangle 4"/>
            <p:cNvSpPr txBox="1"/>
            <p:nvPr/>
          </p:nvSpPr>
          <p:spPr>
            <a:xfrm>
              <a:off x="4654952" y="3943420"/>
              <a:ext cx="3949646" cy="49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171450" indent="-171450">
                <a:buFont typeface="Wingdings" pitchFamily="2" charset="2"/>
                <a:buChar char="ü"/>
              </a:pPr>
              <a:r>
                <a:rPr lang="es-PE" sz="1400" kern="0" dirty="0">
                  <a:solidFill>
                    <a:srgbClr val="002960"/>
                  </a:solidFill>
                </a:rPr>
                <a:t>Valores, respeto, cultura de calidad y responsabilidad social.</a:t>
              </a:r>
              <a:endParaRPr lang="es-PE" sz="1400" dirty="0"/>
            </a:p>
          </p:txBody>
        </p:sp>
        <p:sp>
          <p:nvSpPr>
            <p:cNvPr id="63" name="104 Abrir llave"/>
            <p:cNvSpPr/>
            <p:nvPr/>
          </p:nvSpPr>
          <p:spPr>
            <a:xfrm>
              <a:off x="2351311" y="1604755"/>
              <a:ext cx="276473" cy="3096344"/>
            </a:xfrm>
            <a:prstGeom prst="leftBrac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64" name="Rectangle 4"/>
            <p:cNvSpPr txBox="1"/>
            <p:nvPr/>
          </p:nvSpPr>
          <p:spPr>
            <a:xfrm>
              <a:off x="1043609" y="2912826"/>
              <a:ext cx="123569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0" lvl="0" indent="0" algn="ctr"/>
              <a:r>
                <a:rPr lang="es-PE" sz="1600" b="1" kern="0" dirty="0">
                  <a:solidFill>
                    <a:srgbClr val="002960"/>
                  </a:solidFill>
                </a:rPr>
                <a:t>Elementos para redactar la misión</a:t>
              </a:r>
              <a:endParaRPr lang="es-PE" sz="1600" b="1" dirty="0"/>
            </a:p>
          </p:txBody>
        </p:sp>
        <p:sp>
          <p:nvSpPr>
            <p:cNvPr id="65" name="106 Abrir llave"/>
            <p:cNvSpPr/>
            <p:nvPr/>
          </p:nvSpPr>
          <p:spPr>
            <a:xfrm>
              <a:off x="2339752" y="5403579"/>
              <a:ext cx="288031" cy="1125957"/>
            </a:xfrm>
            <a:prstGeom prst="leftBrac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66" name="Rectangle 4"/>
            <p:cNvSpPr txBox="1"/>
            <p:nvPr/>
          </p:nvSpPr>
          <p:spPr>
            <a:xfrm>
              <a:off x="1043608" y="5854042"/>
              <a:ext cx="123569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0" lvl="0" indent="0" algn="ctr"/>
              <a:r>
                <a:rPr lang="es-PE" sz="1600" b="1" kern="0" dirty="0">
                  <a:solidFill>
                    <a:schemeClr val="tx2">
                      <a:lumMod val="75000"/>
                    </a:schemeClr>
                  </a:solidFill>
                </a:rPr>
                <a:t>Redacción de la misión</a:t>
              </a:r>
              <a:endParaRPr lang="es-PE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7" name="AutoShape 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771801" y="5409154"/>
              <a:ext cx="5770165" cy="112037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ctangle 4"/>
            <p:cNvSpPr txBox="1"/>
            <p:nvPr/>
          </p:nvSpPr>
          <p:spPr>
            <a:xfrm>
              <a:off x="2899164" y="5522024"/>
              <a:ext cx="5409955" cy="983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s-PE"/>
              </a:defPPr>
              <a:lvl1pPr marL="342900" lvl="0" indent="-342900" defTabSz="895350" eaLnBrk="0" hangingPunct="0">
                <a:buClr>
                  <a:schemeClr val="tx2"/>
                </a:buClr>
              </a:lvl1pPr>
              <a:lvl2pPr marL="1587" lvl="1" indent="0" algn="just" defTabSz="895350" eaLnBrk="0" hangingPunct="0">
                <a:buClr>
                  <a:srgbClr val="002960"/>
                </a:buClr>
                <a:buSzPct val="100000"/>
                <a:buFont typeface="Arial" charset="0"/>
                <a:buNone/>
                <a:defRPr sz="1600" b="1" kern="0">
                  <a:solidFill>
                    <a:srgbClr val="002960"/>
                  </a:solidFill>
                </a:defRPr>
              </a:lvl2pPr>
              <a:lvl3pPr marL="457200" lvl="2" indent="-261938" algn="just" defTabSz="895350" eaLnBrk="0" hangingPunct="0">
                <a:buClr>
                  <a:srgbClr val="002960"/>
                </a:buClr>
                <a:buSzPct val="120000"/>
                <a:buFont typeface="Arial" charset="0"/>
                <a:buChar char="–"/>
                <a:defRPr sz="1600" kern="0">
                  <a:solidFill>
                    <a:srgbClr val="002960"/>
                  </a:solidFill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charset="0"/>
                <a:buChar char="▫"/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charset="0"/>
                <a:buChar char="-"/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</a:lvl9pPr>
            </a:lstStyle>
            <a:p>
              <a:pPr marL="0" indent="0" algn="just"/>
              <a:r>
                <a:rPr lang="es-PE" sz="1400" kern="0" dirty="0">
                  <a:solidFill>
                    <a:srgbClr val="002960"/>
                  </a:solidFill>
                </a:rPr>
                <a:t>“Generar y difundir conocimiento científico, tecnológico y humanístico, formando profesionales e investigadores líderes, con valores y respetuosos de la diversidad cultural, basada en una cultura de calidad y responsabilidad social para contribuir al desarrollo sostenible del país.”</a:t>
              </a:r>
              <a:endParaRPr lang="es-PE" sz="1400" dirty="0"/>
            </a:p>
          </p:txBody>
        </p:sp>
        <p:sp>
          <p:nvSpPr>
            <p:cNvPr id="69" name="110 Flecha a la derecha con bandas"/>
            <p:cNvSpPr/>
            <p:nvPr/>
          </p:nvSpPr>
          <p:spPr>
            <a:xfrm rot="5400000">
              <a:off x="5114118" y="4554719"/>
              <a:ext cx="706809" cy="1002492"/>
            </a:xfrm>
            <a:prstGeom prst="striped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70" name="Rectangle 3"/>
            <p:cNvSpPr txBox="1">
              <a:spLocks/>
            </p:cNvSpPr>
            <p:nvPr>
              <p:custDataLst>
                <p:tags r:id="rId5"/>
              </p:custDataLst>
            </p:nvPr>
          </p:nvSpPr>
          <p:spPr bwMode="gray">
            <a:xfrm>
              <a:off x="821216" y="5432987"/>
              <a:ext cx="1596912" cy="3916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72009" tIns="72009" rIns="72009" bIns="72009" anchor="ctr">
              <a:spAutoFit/>
            </a:bodyPr>
            <a:lstStyle>
              <a:lvl1pPr marL="342900" lvl="0" indent="-342900" defTabSz="895350" eaLnBrk="0" hangingPunct="0">
                <a:buClr>
                  <a:schemeClr val="tx2"/>
                </a:buClr>
                <a:defRPr sz="1600">
                  <a:latin typeface="+mn-lt"/>
                </a:defRPr>
              </a:lvl1pPr>
              <a:lvl2pPr marL="193675" lvl="1" indent="-192088" defTabSz="895350" eaLnBrk="0" hangingPunct="0">
                <a:buClr>
                  <a:schemeClr val="tx2"/>
                </a:buClr>
                <a:buSzPct val="125000"/>
                <a:buFont typeface="Arial" pitchFamily="34" charset="0"/>
                <a:buChar char="▪"/>
                <a:defRPr sz="1600">
                  <a:latin typeface="+mn-lt"/>
                </a:defRPr>
              </a:lvl2pPr>
              <a:lvl3pPr marL="457200" lvl="2" indent="-261938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–"/>
                <a:defRPr sz="1600">
                  <a:latin typeface="+mn-lt"/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▫"/>
                <a:defRPr sz="1600">
                  <a:latin typeface="+mn-lt"/>
                </a:defRPr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pitchFamily="34" charset="0"/>
                <a:buChar char="-"/>
                <a:defRPr sz="1600"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9pPr>
            </a:lstStyle>
            <a:p>
              <a:pPr marL="342900" marR="0" lvl="0" indent="-342900" algn="ctr" defTabSz="89535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0000"/>
                </a:buClr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2960"/>
                  </a:solidFill>
                  <a:effectLst/>
                  <a:uLnTx/>
                  <a:uFillTx/>
                  <a:cs typeface="+mn-cs"/>
                </a:rPr>
                <a:t>Paso 4</a:t>
              </a:r>
            </a:p>
          </p:txBody>
        </p:sp>
        <p:sp>
          <p:nvSpPr>
            <p:cNvPr id="71" name="Rectangle 3"/>
            <p:cNvSpPr txBox="1">
              <a:spLocks/>
            </p:cNvSpPr>
            <p:nvPr>
              <p:custDataLst>
                <p:tags r:id="rId6"/>
              </p:custDataLst>
            </p:nvPr>
          </p:nvSpPr>
          <p:spPr bwMode="gray">
            <a:xfrm>
              <a:off x="821216" y="2515259"/>
              <a:ext cx="1596912" cy="3916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72009" tIns="72009" rIns="72009" bIns="72009" anchor="ctr">
              <a:spAutoFit/>
            </a:bodyPr>
            <a:lstStyle>
              <a:lvl1pPr marL="342900" lvl="0" indent="-342900" defTabSz="895350" eaLnBrk="0" hangingPunct="0">
                <a:buClr>
                  <a:schemeClr val="tx2"/>
                </a:buClr>
                <a:defRPr sz="1600">
                  <a:latin typeface="+mn-lt"/>
                </a:defRPr>
              </a:lvl1pPr>
              <a:lvl2pPr marL="193675" lvl="1" indent="-192088" defTabSz="895350" eaLnBrk="0" hangingPunct="0">
                <a:buClr>
                  <a:schemeClr val="tx2"/>
                </a:buClr>
                <a:buSzPct val="125000"/>
                <a:buFont typeface="Arial" pitchFamily="34" charset="0"/>
                <a:buChar char="▪"/>
                <a:defRPr sz="1600">
                  <a:latin typeface="+mn-lt"/>
                </a:defRPr>
              </a:lvl2pPr>
              <a:lvl3pPr marL="457200" lvl="2" indent="-261938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–"/>
                <a:defRPr sz="1600">
                  <a:latin typeface="+mn-lt"/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▫"/>
                <a:defRPr sz="1600">
                  <a:latin typeface="+mn-lt"/>
                </a:defRPr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pitchFamily="34" charset="0"/>
                <a:buChar char="-"/>
                <a:defRPr sz="1600"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9pPr>
            </a:lstStyle>
            <a:p>
              <a:pPr marL="342900" marR="0" lvl="0" indent="-342900" algn="ctr" defTabSz="89535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0000"/>
                </a:buClr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2960"/>
                  </a:solidFill>
                  <a:effectLst/>
                  <a:uLnTx/>
                  <a:uFillTx/>
                  <a:cs typeface="+mn-cs"/>
                </a:rPr>
                <a:t>Pasos</a:t>
              </a:r>
              <a:r>
                <a:rPr kumimoji="0" lang="en-US" b="1" i="0" u="none" strike="noStrike" kern="0" cap="none" spc="0" normalizeH="0" noProof="0" dirty="0">
                  <a:ln>
                    <a:noFill/>
                  </a:ln>
                  <a:solidFill>
                    <a:srgbClr val="002960"/>
                  </a:solidFill>
                  <a:effectLst/>
                  <a:uLnTx/>
                  <a:uFillTx/>
                  <a:cs typeface="+mn-cs"/>
                </a:rPr>
                <a:t> 1, 2 y 3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73" name="62 Rectángulo"/>
            <p:cNvSpPr/>
            <p:nvPr/>
          </p:nvSpPr>
          <p:spPr>
            <a:xfrm>
              <a:off x="3525225" y="248751"/>
              <a:ext cx="1376020" cy="68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4" name="63 Rectángulo"/>
            <p:cNvSpPr/>
            <p:nvPr/>
          </p:nvSpPr>
          <p:spPr>
            <a:xfrm>
              <a:off x="2145051" y="248750"/>
              <a:ext cx="1202813" cy="684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5" name="64 Rectángulo"/>
            <p:cNvSpPr/>
            <p:nvPr/>
          </p:nvSpPr>
          <p:spPr>
            <a:xfrm>
              <a:off x="5067501" y="261358"/>
              <a:ext cx="1344917" cy="67139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6" name="65 Rectángulo"/>
            <p:cNvSpPr/>
            <p:nvPr/>
          </p:nvSpPr>
          <p:spPr>
            <a:xfrm>
              <a:off x="6588224" y="261359"/>
              <a:ext cx="1228602" cy="6713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8" name="66 Rectángulo"/>
            <p:cNvSpPr/>
            <p:nvPr/>
          </p:nvSpPr>
          <p:spPr>
            <a:xfrm>
              <a:off x="7956376" y="273245"/>
              <a:ext cx="978438" cy="65950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9" name="67 CuadroTexto"/>
            <p:cNvSpPr txBox="1"/>
            <p:nvPr/>
          </p:nvSpPr>
          <p:spPr>
            <a:xfrm>
              <a:off x="2138828" y="352057"/>
              <a:ext cx="12090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Misión de la Institución</a:t>
              </a:r>
            </a:p>
          </p:txBody>
        </p:sp>
        <p:sp>
          <p:nvSpPr>
            <p:cNvPr id="81" name="68 CuadroTexto"/>
            <p:cNvSpPr txBox="1"/>
            <p:nvPr/>
          </p:nvSpPr>
          <p:spPr>
            <a:xfrm>
              <a:off x="5076394" y="273245"/>
              <a:ext cx="133602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Acciones Estratégicas Institucionales</a:t>
              </a:r>
            </a:p>
          </p:txBody>
        </p:sp>
        <p:sp>
          <p:nvSpPr>
            <p:cNvPr id="82" name="69 CuadroTexto"/>
            <p:cNvSpPr txBox="1"/>
            <p:nvPr/>
          </p:nvSpPr>
          <p:spPr>
            <a:xfrm>
              <a:off x="3527048" y="274262"/>
              <a:ext cx="137419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Objetivos estratégicos institucionales</a:t>
              </a:r>
            </a:p>
          </p:txBody>
        </p:sp>
        <p:sp>
          <p:nvSpPr>
            <p:cNvPr id="83" name="70 CuadroTexto"/>
            <p:cNvSpPr txBox="1"/>
            <p:nvPr/>
          </p:nvSpPr>
          <p:spPr>
            <a:xfrm>
              <a:off x="6588225" y="338262"/>
              <a:ext cx="12286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Ruta Estratégica Institucional</a:t>
              </a:r>
            </a:p>
          </p:txBody>
        </p:sp>
        <p:sp>
          <p:nvSpPr>
            <p:cNvPr id="84" name="71 CuadroTexto"/>
            <p:cNvSpPr txBox="1"/>
            <p:nvPr/>
          </p:nvSpPr>
          <p:spPr>
            <a:xfrm>
              <a:off x="7956376" y="386681"/>
              <a:ext cx="97843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Redacción del </a:t>
              </a:r>
              <a:r>
                <a:rPr lang="es-PE" sz="1050" b="1" kern="0" dirty="0" err="1"/>
                <a:t>PEI</a:t>
              </a:r>
              <a:endParaRPr lang="es-PE" sz="1050" b="1" kern="0" dirty="0"/>
            </a:p>
          </p:txBody>
        </p:sp>
        <p:sp>
          <p:nvSpPr>
            <p:cNvPr id="85" name="72 Rectángulo"/>
            <p:cNvSpPr/>
            <p:nvPr/>
          </p:nvSpPr>
          <p:spPr>
            <a:xfrm>
              <a:off x="642367" y="274262"/>
              <a:ext cx="1309454" cy="65848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86" name="73 CuadroTexto"/>
            <p:cNvSpPr txBox="1"/>
            <p:nvPr/>
          </p:nvSpPr>
          <p:spPr>
            <a:xfrm>
              <a:off x="642368" y="432848"/>
              <a:ext cx="130945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Preparatoria</a:t>
              </a:r>
            </a:p>
          </p:txBody>
        </p:sp>
        <p:sp>
          <p:nvSpPr>
            <p:cNvPr id="72" name="52 Triángulo isósceles"/>
            <p:cNvSpPr/>
            <p:nvPr/>
          </p:nvSpPr>
          <p:spPr>
            <a:xfrm flipV="1">
              <a:off x="2526492" y="1006818"/>
              <a:ext cx="350837" cy="138113"/>
            </a:xfrm>
            <a:prstGeom prst="triangl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6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16559" r="21953" b="8341"/>
          <a:stretch/>
        </p:blipFill>
        <p:spPr bwMode="auto">
          <a:xfrm>
            <a:off x="447108" y="816805"/>
            <a:ext cx="7246441" cy="57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Sistema de Gestión de Calidad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t="16633" r="21287" b="6254"/>
          <a:stretch/>
        </p:blipFill>
        <p:spPr bwMode="auto">
          <a:xfrm>
            <a:off x="179512" y="806415"/>
            <a:ext cx="7272808" cy="567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Sistema de Gestión de Calidad: Ámbitos de Gestión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15797" r="21666" b="11159"/>
          <a:stretch/>
        </p:blipFill>
        <p:spPr bwMode="auto">
          <a:xfrm>
            <a:off x="107504" y="787400"/>
            <a:ext cx="6768752" cy="580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Sistema de Gestión de Calidad: Relación de las actividades con los resultados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737" t="8001" r="27951" b="9400"/>
          <a:stretch/>
        </p:blipFill>
        <p:spPr>
          <a:xfrm>
            <a:off x="0" y="0"/>
            <a:ext cx="9252520" cy="6857999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Sistema de Gestión de Calidad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PA" sz="2400" b="1" dirty="0">
                <a:solidFill>
                  <a:schemeClr val="bg1"/>
                </a:solidFill>
                <a:cs typeface="Arial"/>
              </a:endParaRP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509120"/>
            <a:ext cx="3459722" cy="16944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t="21435" r="22045" b="14498"/>
          <a:stretch/>
        </p:blipFill>
        <p:spPr>
          <a:xfrm>
            <a:off x="4825008" y="4495525"/>
            <a:ext cx="3456384" cy="194655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15130" y="2348880"/>
            <a:ext cx="5713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6000" dirty="0"/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31462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Misión de la UNACHI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97369" y="808713"/>
            <a:ext cx="8489431" cy="5832747"/>
            <a:chOff x="197369" y="808713"/>
            <a:chExt cx="8489431" cy="5832747"/>
          </a:xfrm>
        </p:grpSpPr>
        <p:sp>
          <p:nvSpPr>
            <p:cNvPr id="52" name="1 Rectángulo"/>
            <p:cNvSpPr/>
            <p:nvPr/>
          </p:nvSpPr>
          <p:spPr>
            <a:xfrm>
              <a:off x="197369" y="1757395"/>
              <a:ext cx="8489431" cy="4884065"/>
            </a:xfrm>
            <a:prstGeom prst="rect">
              <a:avLst/>
            </a:prstGeom>
            <a:noFill/>
            <a:ln>
              <a:solidFill>
                <a:srgbClr val="DC4A4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3" name="17 Rectángulo"/>
            <p:cNvSpPr/>
            <p:nvPr/>
          </p:nvSpPr>
          <p:spPr>
            <a:xfrm>
              <a:off x="197369" y="808713"/>
              <a:ext cx="8489431" cy="832686"/>
            </a:xfrm>
            <a:prstGeom prst="rect">
              <a:avLst/>
            </a:prstGeom>
            <a:noFill/>
            <a:ln w="63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400" b="1" dirty="0"/>
            </a:p>
          </p:txBody>
        </p:sp>
        <p:sp>
          <p:nvSpPr>
            <p:cNvPr id="54" name="AutoShape 7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447108" y="2836736"/>
              <a:ext cx="1852254" cy="275427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7" name="61 Grupo"/>
            <p:cNvGrpSpPr/>
            <p:nvPr/>
          </p:nvGrpSpPr>
          <p:grpSpPr>
            <a:xfrm>
              <a:off x="599875" y="3079972"/>
              <a:ext cx="1497968" cy="640457"/>
              <a:chOff x="-768552" y="4664442"/>
              <a:chExt cx="1332000" cy="828000"/>
            </a:xfrm>
          </p:grpSpPr>
          <p:sp>
            <p:nvSpPr>
              <p:cNvPr id="91" name="75 Rectángulo redondeado"/>
              <p:cNvSpPr/>
              <p:nvPr/>
            </p:nvSpPr>
            <p:spPr>
              <a:xfrm>
                <a:off x="-768552" y="4664442"/>
                <a:ext cx="1332000" cy="828000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2" name="76 Rectángulo"/>
              <p:cNvSpPr/>
              <p:nvPr/>
            </p:nvSpPr>
            <p:spPr>
              <a:xfrm>
                <a:off x="-678366" y="4819263"/>
                <a:ext cx="1151629" cy="4898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005" tIns="40005" rIns="40005" bIns="40005" numCol="1" spcCol="1270" anchor="ctr" anchorCtr="0">
                <a:spAutoFit/>
              </a:bodyPr>
              <a:lstStyle/>
              <a:p>
                <a:pPr lvl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Identificación del Rol Central</a:t>
                </a:r>
              </a:p>
            </p:txBody>
          </p:sp>
        </p:grpSp>
        <p:grpSp>
          <p:nvGrpSpPr>
            <p:cNvPr id="58" name="77 Grupo"/>
            <p:cNvGrpSpPr/>
            <p:nvPr/>
          </p:nvGrpSpPr>
          <p:grpSpPr>
            <a:xfrm>
              <a:off x="615049" y="3893643"/>
              <a:ext cx="1497968" cy="640457"/>
              <a:chOff x="5057249" y="2182778"/>
              <a:chExt cx="1332000" cy="828000"/>
            </a:xfrm>
          </p:grpSpPr>
          <p:sp>
            <p:nvSpPr>
              <p:cNvPr id="89" name="78 Rectángulo redondeado"/>
              <p:cNvSpPr/>
              <p:nvPr/>
            </p:nvSpPr>
            <p:spPr>
              <a:xfrm>
                <a:off x="5057249" y="2182778"/>
                <a:ext cx="1332000" cy="828000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0" name="79 Rectángulo"/>
              <p:cNvSpPr/>
              <p:nvPr/>
            </p:nvSpPr>
            <p:spPr>
              <a:xfrm>
                <a:off x="5106015" y="2366041"/>
                <a:ext cx="1224135" cy="4898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005" tIns="40005" rIns="40005" bIns="40005" numCol="1" spcCol="1270" anchor="ctr" anchorCtr="0">
                <a:spAutoFit/>
              </a:bodyPr>
              <a:lstStyle/>
              <a:p>
                <a:pPr lvl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Identificación del Sujeto</a:t>
                </a:r>
              </a:p>
            </p:txBody>
          </p:sp>
        </p:grpSp>
        <p:grpSp>
          <p:nvGrpSpPr>
            <p:cNvPr id="59" name="80 Grupo"/>
            <p:cNvGrpSpPr/>
            <p:nvPr/>
          </p:nvGrpSpPr>
          <p:grpSpPr>
            <a:xfrm>
              <a:off x="615049" y="4748628"/>
              <a:ext cx="1497967" cy="640457"/>
              <a:chOff x="4447059" y="4108104"/>
              <a:chExt cx="1331999" cy="828000"/>
            </a:xfrm>
          </p:grpSpPr>
          <p:sp>
            <p:nvSpPr>
              <p:cNvPr id="87" name="81 Rectángulo redondeado"/>
              <p:cNvSpPr/>
              <p:nvPr/>
            </p:nvSpPr>
            <p:spPr>
              <a:xfrm>
                <a:off x="4447059" y="4108104"/>
                <a:ext cx="1331999" cy="828000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8" name="82 Rectángulo"/>
              <p:cNvSpPr/>
              <p:nvPr/>
            </p:nvSpPr>
            <p:spPr>
              <a:xfrm>
                <a:off x="4539040" y="4291919"/>
                <a:ext cx="1157709" cy="4858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sp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Identificación de los Atributos</a:t>
                </a:r>
              </a:p>
            </p:txBody>
          </p:sp>
        </p:grpSp>
        <p:sp>
          <p:nvSpPr>
            <p:cNvPr id="73" name="62 Rectángulo"/>
            <p:cNvSpPr/>
            <p:nvPr/>
          </p:nvSpPr>
          <p:spPr>
            <a:xfrm>
              <a:off x="3226674" y="914126"/>
              <a:ext cx="1363250" cy="60843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4" name="63 Rectángulo"/>
            <p:cNvSpPr/>
            <p:nvPr/>
          </p:nvSpPr>
          <p:spPr>
            <a:xfrm>
              <a:off x="1859309" y="914125"/>
              <a:ext cx="1191651" cy="60843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5" name="64 Rectángulo"/>
            <p:cNvSpPr/>
            <p:nvPr/>
          </p:nvSpPr>
          <p:spPr>
            <a:xfrm>
              <a:off x="4754638" y="925340"/>
              <a:ext cx="1332436" cy="597219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6" name="65 Rectángulo"/>
            <p:cNvSpPr/>
            <p:nvPr/>
          </p:nvSpPr>
          <p:spPr>
            <a:xfrm>
              <a:off x="6261248" y="925341"/>
              <a:ext cx="1217200" cy="597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8" name="66 Rectángulo"/>
            <p:cNvSpPr/>
            <p:nvPr/>
          </p:nvSpPr>
          <p:spPr>
            <a:xfrm>
              <a:off x="7616704" y="935914"/>
              <a:ext cx="969358" cy="58664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9" name="67 CuadroTexto"/>
            <p:cNvSpPr txBox="1"/>
            <p:nvPr/>
          </p:nvSpPr>
          <p:spPr>
            <a:xfrm>
              <a:off x="1853143" y="1006019"/>
              <a:ext cx="1197816" cy="369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Misión de la Institución</a:t>
              </a:r>
            </a:p>
          </p:txBody>
        </p:sp>
        <p:sp>
          <p:nvSpPr>
            <p:cNvPr id="81" name="68 CuadroTexto"/>
            <p:cNvSpPr txBox="1"/>
            <p:nvPr/>
          </p:nvSpPr>
          <p:spPr>
            <a:xfrm>
              <a:off x="4763448" y="935914"/>
              <a:ext cx="1323626" cy="513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Acciones Estratégicas Institucionales</a:t>
              </a:r>
            </a:p>
          </p:txBody>
        </p:sp>
        <p:sp>
          <p:nvSpPr>
            <p:cNvPr id="82" name="69 CuadroTexto"/>
            <p:cNvSpPr txBox="1"/>
            <p:nvPr/>
          </p:nvSpPr>
          <p:spPr>
            <a:xfrm>
              <a:off x="3228480" y="936819"/>
              <a:ext cx="1361444" cy="513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Objetivos estratégicos institucionales</a:t>
              </a:r>
            </a:p>
          </p:txBody>
        </p:sp>
        <p:sp>
          <p:nvSpPr>
            <p:cNvPr id="83" name="70 CuadroTexto"/>
            <p:cNvSpPr txBox="1"/>
            <p:nvPr/>
          </p:nvSpPr>
          <p:spPr>
            <a:xfrm>
              <a:off x="6261249" y="993748"/>
              <a:ext cx="1217200" cy="369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Ruta Estratégica Institucional</a:t>
              </a:r>
            </a:p>
          </p:txBody>
        </p:sp>
        <p:sp>
          <p:nvSpPr>
            <p:cNvPr id="84" name="71 CuadroTexto"/>
            <p:cNvSpPr txBox="1"/>
            <p:nvPr/>
          </p:nvSpPr>
          <p:spPr>
            <a:xfrm>
              <a:off x="7616704" y="1036818"/>
              <a:ext cx="969358" cy="369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Redacción del </a:t>
              </a:r>
              <a:r>
                <a:rPr lang="es-PE" sz="1050" b="1" kern="0" dirty="0" err="1"/>
                <a:t>PEI</a:t>
              </a:r>
              <a:endParaRPr lang="es-PE" sz="1050" b="1" kern="0" dirty="0"/>
            </a:p>
          </p:txBody>
        </p:sp>
        <p:sp>
          <p:nvSpPr>
            <p:cNvPr id="85" name="72 Rectángulo"/>
            <p:cNvSpPr/>
            <p:nvPr/>
          </p:nvSpPr>
          <p:spPr>
            <a:xfrm>
              <a:off x="370570" y="936819"/>
              <a:ext cx="1297302" cy="58574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86" name="73 CuadroTexto"/>
            <p:cNvSpPr txBox="1"/>
            <p:nvPr/>
          </p:nvSpPr>
          <p:spPr>
            <a:xfrm>
              <a:off x="370571" y="1077885"/>
              <a:ext cx="1297302" cy="225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Preparatoria</a:t>
              </a:r>
            </a:p>
          </p:txBody>
        </p:sp>
        <p:sp>
          <p:nvSpPr>
            <p:cNvPr id="72" name="52 Triángulo isósceles"/>
            <p:cNvSpPr/>
            <p:nvPr/>
          </p:nvSpPr>
          <p:spPr>
            <a:xfrm flipV="1">
              <a:off x="2237210" y="1588444"/>
              <a:ext cx="347581" cy="122855"/>
            </a:xfrm>
            <a:prstGeom prst="triangl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3202631" y="2891880"/>
            <a:ext cx="4202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dirty="0"/>
              <a:t>Formar profesionales comprometidos, íntegros, responsables, competentes, creativos en investigación e innovación, extensión, docencia, tecnología y prestación de servicios, dedicados a la generación y difusión del conocimiento para que contribuyan al desarrollo global.</a:t>
            </a:r>
          </a:p>
        </p:txBody>
      </p:sp>
    </p:spTree>
    <p:extLst>
      <p:ext uri="{BB962C8B-B14F-4D97-AF65-F5344CB8AC3E}">
        <p14:creationId xmlns:p14="http://schemas.microsoft.com/office/powerpoint/2010/main" val="108087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323528" y="756561"/>
            <a:ext cx="8622790" cy="5830958"/>
            <a:chOff x="467544" y="116632"/>
            <a:chExt cx="8568952" cy="6570774"/>
          </a:xfrm>
        </p:grpSpPr>
        <p:sp>
          <p:nvSpPr>
            <p:cNvPr id="37" name="1 Rectángulo"/>
            <p:cNvSpPr/>
            <p:nvPr/>
          </p:nvSpPr>
          <p:spPr>
            <a:xfrm>
              <a:off x="467544" y="1196752"/>
              <a:ext cx="8568952" cy="5490654"/>
            </a:xfrm>
            <a:prstGeom prst="rect">
              <a:avLst/>
            </a:prstGeom>
            <a:noFill/>
            <a:ln>
              <a:solidFill>
                <a:srgbClr val="DC4A4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8" name="17 Rectángulo"/>
            <p:cNvSpPr/>
            <p:nvPr/>
          </p:nvSpPr>
          <p:spPr>
            <a:xfrm>
              <a:off x="467544" y="116632"/>
              <a:ext cx="8568952" cy="936104"/>
            </a:xfrm>
            <a:prstGeom prst="rect">
              <a:avLst/>
            </a:prstGeom>
            <a:noFill/>
            <a:ln w="63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400" b="1" dirty="0"/>
            </a:p>
          </p:txBody>
        </p:sp>
        <p:sp>
          <p:nvSpPr>
            <p:cNvPr id="39" name="62 Rectángulo"/>
            <p:cNvSpPr/>
            <p:nvPr/>
          </p:nvSpPr>
          <p:spPr>
            <a:xfrm>
              <a:off x="755576" y="1281534"/>
              <a:ext cx="813690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PE" b="1" u="sng" dirty="0">
                  <a:solidFill>
                    <a:schemeClr val="accent2">
                      <a:lumMod val="50000"/>
                    </a:schemeClr>
                  </a:solidFill>
                </a:rPr>
                <a:t>OBJETIVO ESTRATÉGICO INSTITUCIONAL:</a:t>
              </a:r>
              <a:r>
                <a:rPr lang="es-PE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s-PE" sz="1400" dirty="0">
                  <a:solidFill>
                    <a:schemeClr val="tx2">
                      <a:lumMod val="75000"/>
                    </a:schemeClr>
                  </a:solidFill>
                </a:rPr>
                <a:t>Es la definición de los cambios que la Entidad apuesta lograr en las condiciones o necesidades de los ciudadanos o en el entorno que estos se desenvuelven o, de ser el caso, en otras Entidades del Estado. Orientan la gestión de la Entidad y permiten su articulación con los objetivos estratégicos sectoriales y territoriales.</a:t>
              </a:r>
              <a:endParaRPr lang="es-PE" sz="1400" b="1" u="sng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0" name="57 Triángulo isósceles"/>
            <p:cNvSpPr/>
            <p:nvPr/>
          </p:nvSpPr>
          <p:spPr>
            <a:xfrm flipV="1">
              <a:off x="4037816" y="993204"/>
              <a:ext cx="350837" cy="138113"/>
            </a:xfrm>
            <a:prstGeom prst="triangl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41" name="58 Rectángulo"/>
            <p:cNvSpPr/>
            <p:nvPr/>
          </p:nvSpPr>
          <p:spPr>
            <a:xfrm>
              <a:off x="3525225" y="235137"/>
              <a:ext cx="1376020" cy="684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2" name="59 Rectángulo"/>
            <p:cNvSpPr/>
            <p:nvPr/>
          </p:nvSpPr>
          <p:spPr>
            <a:xfrm>
              <a:off x="2145051" y="235136"/>
              <a:ext cx="1202813" cy="68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3" name="60 Rectángulo"/>
            <p:cNvSpPr/>
            <p:nvPr/>
          </p:nvSpPr>
          <p:spPr>
            <a:xfrm>
              <a:off x="5067501" y="247744"/>
              <a:ext cx="1344917" cy="67139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4" name="61 Rectángulo"/>
            <p:cNvSpPr/>
            <p:nvPr/>
          </p:nvSpPr>
          <p:spPr>
            <a:xfrm>
              <a:off x="6588224" y="247745"/>
              <a:ext cx="1228602" cy="6713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6" name="75 Rectángulo"/>
            <p:cNvSpPr/>
            <p:nvPr/>
          </p:nvSpPr>
          <p:spPr>
            <a:xfrm>
              <a:off x="7956376" y="259631"/>
              <a:ext cx="978438" cy="65950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47" name="76 CuadroTexto"/>
            <p:cNvSpPr txBox="1"/>
            <p:nvPr/>
          </p:nvSpPr>
          <p:spPr>
            <a:xfrm>
              <a:off x="2138828" y="338443"/>
              <a:ext cx="12090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Misión de la Institución</a:t>
              </a:r>
            </a:p>
          </p:txBody>
        </p:sp>
        <p:sp>
          <p:nvSpPr>
            <p:cNvPr id="48" name="77 CuadroTexto"/>
            <p:cNvSpPr txBox="1"/>
            <p:nvPr/>
          </p:nvSpPr>
          <p:spPr>
            <a:xfrm>
              <a:off x="5076394" y="259631"/>
              <a:ext cx="133602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Acciones Estratégicas Institucionales</a:t>
              </a:r>
            </a:p>
          </p:txBody>
        </p:sp>
        <p:sp>
          <p:nvSpPr>
            <p:cNvPr id="49" name="78 CuadroTexto"/>
            <p:cNvSpPr txBox="1"/>
            <p:nvPr/>
          </p:nvSpPr>
          <p:spPr>
            <a:xfrm>
              <a:off x="3527048" y="260648"/>
              <a:ext cx="137419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Objetivos estratégicos institucionales</a:t>
              </a:r>
            </a:p>
          </p:txBody>
        </p:sp>
        <p:sp>
          <p:nvSpPr>
            <p:cNvPr id="50" name="79 CuadroTexto"/>
            <p:cNvSpPr txBox="1"/>
            <p:nvPr/>
          </p:nvSpPr>
          <p:spPr>
            <a:xfrm>
              <a:off x="6588225" y="324648"/>
              <a:ext cx="12286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Ruta Estratégica Institucional</a:t>
              </a:r>
            </a:p>
          </p:txBody>
        </p:sp>
        <p:sp>
          <p:nvSpPr>
            <p:cNvPr id="51" name="80 CuadroTexto"/>
            <p:cNvSpPr txBox="1"/>
            <p:nvPr/>
          </p:nvSpPr>
          <p:spPr>
            <a:xfrm>
              <a:off x="7956376" y="373067"/>
              <a:ext cx="97843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Redacción del </a:t>
              </a:r>
              <a:r>
                <a:rPr lang="es-PE" sz="1050" b="1" kern="0" dirty="0" err="1"/>
                <a:t>PEI</a:t>
              </a:r>
              <a:endParaRPr lang="es-PE" sz="1050" b="1" kern="0" dirty="0"/>
            </a:p>
          </p:txBody>
        </p:sp>
        <p:sp>
          <p:nvSpPr>
            <p:cNvPr id="55" name="81 Rectángulo"/>
            <p:cNvSpPr/>
            <p:nvPr/>
          </p:nvSpPr>
          <p:spPr>
            <a:xfrm>
              <a:off x="642367" y="260648"/>
              <a:ext cx="1309454" cy="65848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56" name="82 CuadroTexto"/>
            <p:cNvSpPr txBox="1"/>
            <p:nvPr/>
          </p:nvSpPr>
          <p:spPr>
            <a:xfrm>
              <a:off x="642368" y="419234"/>
              <a:ext cx="130945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Preparatoria</a:t>
              </a:r>
            </a:p>
          </p:txBody>
        </p:sp>
        <p:graphicFrame>
          <p:nvGraphicFramePr>
            <p:cNvPr id="60" name="45 Diagrama"/>
            <p:cNvGraphicFramePr/>
            <p:nvPr>
              <p:extLst>
                <p:ext uri="{D42A27DB-BD31-4B8C-83A1-F6EECF244321}">
                  <p14:modId xmlns:p14="http://schemas.microsoft.com/office/powerpoint/2010/main" val="3377945782"/>
                </p:ext>
              </p:extLst>
            </p:nvPr>
          </p:nvGraphicFramePr>
          <p:xfrm>
            <a:off x="642367" y="2636139"/>
            <a:ext cx="7625043" cy="345182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272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-3785"/>
            <a:ext cx="9143998" cy="760346"/>
            <a:chOff x="0" y="-3785"/>
            <a:chExt cx="9143998" cy="760346"/>
          </a:xfrm>
          <a:solidFill>
            <a:schemeClr val="accent1"/>
          </a:solidFill>
        </p:grpSpPr>
        <p:sp>
          <p:nvSpPr>
            <p:cNvPr id="77" name="Rectángulo 3"/>
            <p:cNvSpPr/>
            <p:nvPr/>
          </p:nvSpPr>
          <p:spPr>
            <a:xfrm>
              <a:off x="0" y="-3785"/>
              <a:ext cx="9143998" cy="76034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PA" dirty="0">
                <a:solidFill>
                  <a:prstClr val="white"/>
                </a:solidFill>
              </a:endParaRPr>
            </a:p>
          </p:txBody>
        </p:sp>
        <p:sp>
          <p:nvSpPr>
            <p:cNvPr id="80" name="39 Recortar rectángulo de esquina diagonal"/>
            <p:cNvSpPr/>
            <p:nvPr/>
          </p:nvSpPr>
          <p:spPr>
            <a:xfrm>
              <a:off x="447108" y="96102"/>
              <a:ext cx="6336604" cy="576000"/>
            </a:xfrm>
            <a:prstGeom prst="snip2Diag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A" sz="2400" b="1" dirty="0">
                  <a:solidFill>
                    <a:schemeClr val="bg1"/>
                  </a:solidFill>
                  <a:cs typeface="Arial"/>
                </a:rPr>
                <a:t>Objetivos Estratégicos Institucionales </a:t>
              </a:r>
            </a:p>
          </p:txBody>
        </p:sp>
      </p:grpSp>
      <p:pic>
        <p:nvPicPr>
          <p:cNvPr id="1038" name="Picture 14" descr="Flag of Mexic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18"/>
          <p:cNvSpPr/>
          <p:nvPr/>
        </p:nvSpPr>
        <p:spPr>
          <a:xfrm>
            <a:off x="0" y="6725920"/>
            <a:ext cx="9143998" cy="711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6080-47DC-DC4E-A695-DB289920D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4110" y="35031"/>
            <a:ext cx="1839489" cy="622238"/>
          </a:xfrm>
          <a:prstGeom prst="rect">
            <a:avLst/>
          </a:prstGeom>
        </p:spPr>
      </p:pic>
      <p:grpSp>
        <p:nvGrpSpPr>
          <p:cNvPr id="28" name="Grupo 27"/>
          <p:cNvGrpSpPr/>
          <p:nvPr/>
        </p:nvGrpSpPr>
        <p:grpSpPr>
          <a:xfrm>
            <a:off x="459465" y="795075"/>
            <a:ext cx="8568952" cy="5846386"/>
            <a:chOff x="467544" y="116632"/>
            <a:chExt cx="8568952" cy="6570774"/>
          </a:xfrm>
        </p:grpSpPr>
        <p:sp>
          <p:nvSpPr>
            <p:cNvPr id="29" name="1 Rectángulo"/>
            <p:cNvSpPr/>
            <p:nvPr/>
          </p:nvSpPr>
          <p:spPr>
            <a:xfrm>
              <a:off x="467544" y="1196752"/>
              <a:ext cx="8568952" cy="5490654"/>
            </a:xfrm>
            <a:prstGeom prst="rect">
              <a:avLst/>
            </a:prstGeom>
            <a:noFill/>
            <a:ln>
              <a:solidFill>
                <a:srgbClr val="DC4A4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0" name="17 Rectángulo"/>
            <p:cNvSpPr/>
            <p:nvPr/>
          </p:nvSpPr>
          <p:spPr>
            <a:xfrm>
              <a:off x="467544" y="116632"/>
              <a:ext cx="8568952" cy="936104"/>
            </a:xfrm>
            <a:prstGeom prst="rect">
              <a:avLst/>
            </a:prstGeom>
            <a:noFill/>
            <a:ln w="635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400" b="1" dirty="0"/>
            </a:p>
          </p:txBody>
        </p:sp>
        <p:sp>
          <p:nvSpPr>
            <p:cNvPr id="31" name="AutoShape 7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3779912" y="1916832"/>
              <a:ext cx="4112304" cy="134659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"/>
            <p:cNvSpPr txBox="1"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3779912" y="1918766"/>
              <a:ext cx="4112304" cy="3916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72009" tIns="72009" rIns="72009" bIns="72009" anchor="ctr">
              <a:spAutoFit/>
            </a:bodyPr>
            <a:lstStyle>
              <a:lvl1pPr marL="342900" lvl="0" indent="-342900" defTabSz="895350" eaLnBrk="0" hangingPunct="0">
                <a:buClr>
                  <a:schemeClr val="tx2"/>
                </a:buClr>
                <a:defRPr sz="1600">
                  <a:latin typeface="+mn-lt"/>
                </a:defRPr>
              </a:lvl1pPr>
              <a:lvl2pPr marL="193675" lvl="1" indent="-192088" defTabSz="895350" eaLnBrk="0" hangingPunct="0">
                <a:buClr>
                  <a:schemeClr val="tx2"/>
                </a:buClr>
                <a:buSzPct val="125000"/>
                <a:buFont typeface="Arial" pitchFamily="34" charset="0"/>
                <a:buChar char="▪"/>
                <a:defRPr sz="1600">
                  <a:latin typeface="+mn-lt"/>
                </a:defRPr>
              </a:lvl2pPr>
              <a:lvl3pPr marL="457200" lvl="2" indent="-261938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–"/>
                <a:defRPr sz="1600">
                  <a:latin typeface="+mn-lt"/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▫"/>
                <a:defRPr sz="1600">
                  <a:latin typeface="+mn-lt"/>
                </a:defRPr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pitchFamily="34" charset="0"/>
                <a:buChar char="-"/>
                <a:defRPr sz="1600"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9pPr>
            </a:lstStyle>
            <a:p>
              <a:pPr lvl="0" algn="ctr">
                <a:buClr>
                  <a:srgbClr val="800000"/>
                </a:buClr>
                <a:defRPr/>
              </a:pPr>
              <a:r>
                <a:rPr lang="en-US" b="1" kern="0" dirty="0" err="1">
                  <a:solidFill>
                    <a:srgbClr val="002960"/>
                  </a:solidFill>
                </a:rPr>
                <a:t>Elemento</a:t>
              </a:r>
              <a:r>
                <a:rPr lang="en-US" b="1" kern="0" dirty="0">
                  <a:solidFill>
                    <a:srgbClr val="002960"/>
                  </a:solidFill>
                </a:rPr>
                <a:t> 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2960"/>
                  </a:solidFill>
                  <a:effectLst/>
                  <a:uLnTx/>
                  <a:uFillTx/>
                  <a:cs typeface="+mn-cs"/>
                </a:rPr>
                <a:t>2</a:t>
              </a:r>
            </a:p>
          </p:txBody>
        </p:sp>
        <p:sp>
          <p:nvSpPr>
            <p:cNvPr id="33" name="Rectangle 3"/>
            <p:cNvSpPr txBox="1"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6079147" y="3559750"/>
              <a:ext cx="2784757" cy="3916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72009" tIns="72009" rIns="72009" bIns="72009" anchor="ctr">
              <a:spAutoFit/>
            </a:bodyPr>
            <a:lstStyle>
              <a:lvl1pPr marL="342900" lvl="0" indent="-342900" defTabSz="895350" eaLnBrk="0" hangingPunct="0">
                <a:buClr>
                  <a:schemeClr val="tx2"/>
                </a:buClr>
                <a:defRPr sz="1600">
                  <a:latin typeface="+mn-lt"/>
                </a:defRPr>
              </a:lvl1pPr>
              <a:lvl2pPr marL="193675" lvl="1" indent="-192088" defTabSz="895350" eaLnBrk="0" hangingPunct="0">
                <a:buClr>
                  <a:schemeClr val="tx2"/>
                </a:buClr>
                <a:buSzPct val="125000"/>
                <a:buFont typeface="Arial" pitchFamily="34" charset="0"/>
                <a:buChar char="▪"/>
                <a:defRPr sz="1600">
                  <a:latin typeface="+mn-lt"/>
                </a:defRPr>
              </a:lvl2pPr>
              <a:lvl3pPr marL="457200" lvl="2" indent="-261938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–"/>
                <a:defRPr sz="1600">
                  <a:latin typeface="+mn-lt"/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▫"/>
                <a:defRPr sz="1600">
                  <a:latin typeface="+mn-lt"/>
                </a:defRPr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pitchFamily="34" charset="0"/>
                <a:buChar char="-"/>
                <a:defRPr sz="1600"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9pPr>
            </a:lstStyle>
            <a:p>
              <a:pPr lvl="0" algn="ctr">
                <a:buClr>
                  <a:srgbClr val="800000"/>
                </a:buClr>
                <a:defRPr/>
              </a:pPr>
              <a:r>
                <a:rPr lang="en-US" b="1" kern="0" dirty="0" err="1">
                  <a:solidFill>
                    <a:srgbClr val="002960"/>
                  </a:solidFill>
                </a:rPr>
                <a:t>Elemento</a:t>
              </a:r>
              <a:r>
                <a:rPr lang="en-US" b="1" kern="0" dirty="0">
                  <a:solidFill>
                    <a:srgbClr val="002960"/>
                  </a:solidFill>
                </a:rPr>
                <a:t> 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2960"/>
                  </a:solidFill>
                  <a:effectLst/>
                  <a:uLnTx/>
                  <a:uFillTx/>
                  <a:cs typeface="+mn-cs"/>
                </a:rPr>
                <a:t>3</a:t>
              </a:r>
            </a:p>
          </p:txBody>
        </p:sp>
        <p:sp>
          <p:nvSpPr>
            <p:cNvPr id="34" name="AutoShape 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735090" y="2605609"/>
              <a:ext cx="2880320" cy="292071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"/>
            <p:cNvSpPr txBox="1">
              <a:spLocks/>
            </p:cNvSpPr>
            <p:nvPr>
              <p:custDataLst>
                <p:tags r:id="rId5"/>
              </p:custDataLst>
            </p:nvPr>
          </p:nvSpPr>
          <p:spPr bwMode="gray">
            <a:xfrm>
              <a:off x="746051" y="2595433"/>
              <a:ext cx="2880321" cy="3916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72009" tIns="72009" rIns="72009" bIns="72009" anchor="ctr">
              <a:spAutoFit/>
            </a:bodyPr>
            <a:lstStyle>
              <a:lvl1pPr marL="342900" lvl="0" indent="-342900" defTabSz="895350" eaLnBrk="0" hangingPunct="0">
                <a:buClr>
                  <a:schemeClr val="tx2"/>
                </a:buClr>
                <a:defRPr sz="1600">
                  <a:latin typeface="+mn-lt"/>
                </a:defRPr>
              </a:lvl1pPr>
              <a:lvl2pPr marL="193675" lvl="1" indent="-192088" defTabSz="895350" eaLnBrk="0" hangingPunct="0">
                <a:buClr>
                  <a:schemeClr val="tx2"/>
                </a:buClr>
                <a:buSzPct val="125000"/>
                <a:buFont typeface="Arial" pitchFamily="34" charset="0"/>
                <a:buChar char="▪"/>
                <a:defRPr sz="1600">
                  <a:latin typeface="+mn-lt"/>
                </a:defRPr>
              </a:lvl2pPr>
              <a:lvl3pPr marL="457200" lvl="2" indent="-261938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–"/>
                <a:defRPr sz="1600">
                  <a:latin typeface="+mn-lt"/>
                </a:defRPr>
              </a:lvl3pPr>
              <a:lvl4pPr marL="614363" lvl="3" indent="-155575" defTabSz="895350" eaLnBrk="0" hangingPunct="0">
                <a:buClr>
                  <a:schemeClr val="tx2"/>
                </a:buClr>
                <a:buSzPct val="120000"/>
                <a:buFont typeface="Arial" pitchFamily="34" charset="0"/>
                <a:buChar char="▫"/>
                <a:defRPr sz="1600">
                  <a:latin typeface="+mn-lt"/>
                </a:defRPr>
              </a:lvl4pPr>
              <a:lvl5pPr marL="746125" lvl="4" indent="-130175" defTabSz="895350" eaLnBrk="0" hangingPunct="0">
                <a:buClr>
                  <a:schemeClr val="tx2"/>
                </a:buClr>
                <a:buSzPct val="89000"/>
                <a:buFont typeface="Arial" pitchFamily="34" charset="0"/>
                <a:buChar char="-"/>
                <a:defRPr sz="1600">
                  <a:latin typeface="+mn-lt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00">
                  <a:latin typeface="+mn-lt"/>
                </a:defRPr>
              </a:lvl9pPr>
            </a:lstStyle>
            <a:p>
              <a:pPr marL="342900" marR="0" lvl="0" indent="-342900" algn="ctr" defTabSz="89535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0000"/>
                </a:buClr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960"/>
                  </a:solidFill>
                  <a:effectLst/>
                  <a:uLnTx/>
                  <a:uFillTx/>
                  <a:cs typeface="+mn-cs"/>
                </a:rPr>
                <a:t>Elemento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2960"/>
                  </a:solidFill>
                  <a:effectLst/>
                  <a:uLnTx/>
                  <a:uFillTx/>
                  <a:cs typeface="+mn-cs"/>
                </a:rPr>
                <a:t> 1</a:t>
              </a:r>
            </a:p>
          </p:txBody>
        </p:sp>
        <p:sp>
          <p:nvSpPr>
            <p:cNvPr id="52" name="AutoShap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899592" y="5700195"/>
              <a:ext cx="7704200" cy="721492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miter lim="800000"/>
              <a:headEnd/>
              <a:tailEnd/>
            </a:ln>
            <a:effectLst>
              <a:outerShdw dist="53340" dir="2700000" algn="tl" rotWithShape="0">
                <a:srgbClr val="FFFFFF">
                  <a:lumMod val="75000"/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s-CO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70 Rectángulo"/>
            <p:cNvSpPr/>
            <p:nvPr/>
          </p:nvSpPr>
          <p:spPr>
            <a:xfrm>
              <a:off x="899592" y="5819652"/>
              <a:ext cx="7704200" cy="397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1587" lvl="1" algn="ctr" defTabSz="895350" eaLnBrk="0" hangingPunct="0">
                <a:buClr>
                  <a:srgbClr val="002960"/>
                </a:buClr>
                <a:buSzPct val="125000"/>
              </a:pPr>
              <a:r>
                <a:rPr lang="es-PE" sz="2300" b="1" kern="0" dirty="0">
                  <a:solidFill>
                    <a:schemeClr val="accent6">
                      <a:lumMod val="75000"/>
                    </a:schemeClr>
                  </a:solidFill>
                </a:rPr>
                <a:t>Objetivo Estratégico = (Verbo + condición de cambio + Sujeto)</a:t>
              </a:r>
            </a:p>
          </p:txBody>
        </p:sp>
        <p:sp>
          <p:nvSpPr>
            <p:cNvPr id="54" name="71 Flecha a la derecha con bandas"/>
            <p:cNvSpPr/>
            <p:nvPr/>
          </p:nvSpPr>
          <p:spPr>
            <a:xfrm>
              <a:off x="3698379" y="4190167"/>
              <a:ext cx="448342" cy="552864"/>
            </a:xfrm>
            <a:prstGeom prst="stripedRightArrow">
              <a:avLst/>
            </a:prstGeom>
            <a:solidFill>
              <a:schemeClr val="accent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72 Flecha a la derecha con bandas"/>
            <p:cNvSpPr/>
            <p:nvPr/>
          </p:nvSpPr>
          <p:spPr>
            <a:xfrm rot="10800000">
              <a:off x="5490942" y="4158791"/>
              <a:ext cx="449210" cy="552864"/>
            </a:xfrm>
            <a:prstGeom prst="stripedRightArrow">
              <a:avLst/>
            </a:pr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73 Rectángulo"/>
            <p:cNvSpPr/>
            <p:nvPr/>
          </p:nvSpPr>
          <p:spPr>
            <a:xfrm>
              <a:off x="826091" y="2919700"/>
              <a:ext cx="1992932" cy="2365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4775" lvl="0" indent="-104775" algn="just">
                <a:buFont typeface="Wingdings" panose="05000000000000000000" pitchFamily="2" charset="2"/>
                <a:buChar char="ü"/>
              </a:pPr>
              <a:r>
                <a:rPr lang="es-PE" sz="1200" dirty="0">
                  <a:solidFill>
                    <a:schemeClr val="tx2">
                      <a:lumMod val="75000"/>
                    </a:schemeClr>
                  </a:solidFill>
                </a:rPr>
                <a:t>Corresponde al </a:t>
              </a:r>
              <a:r>
                <a:rPr lang="es-PE" sz="1200" b="1" dirty="0">
                  <a:solidFill>
                    <a:schemeClr val="tx2">
                      <a:lumMod val="75000"/>
                    </a:schemeClr>
                  </a:solidFill>
                </a:rPr>
                <a:t>ciudadano</a:t>
              </a:r>
              <a:r>
                <a:rPr lang="es-PE" sz="1200" dirty="0">
                  <a:solidFill>
                    <a:schemeClr val="tx2">
                      <a:lumMod val="75000"/>
                    </a:schemeClr>
                  </a:solidFill>
                </a:rPr>
                <a:t> (individuos,  conjunto de personas, colectivos u organizaciones), </a:t>
              </a:r>
              <a:r>
                <a:rPr lang="es-PE" sz="1200" b="1" dirty="0">
                  <a:solidFill>
                    <a:schemeClr val="tx2">
                      <a:lumMod val="75000"/>
                    </a:schemeClr>
                  </a:solidFill>
                </a:rPr>
                <a:t>entorno</a:t>
              </a:r>
              <a:r>
                <a:rPr lang="es-PE" sz="1200" dirty="0">
                  <a:solidFill>
                    <a:schemeClr val="tx2">
                      <a:lumMod val="75000"/>
                    </a:schemeClr>
                  </a:solidFill>
                </a:rPr>
                <a:t> (conjunto de aspectos del medio socio-económico o del ambiente) u otra </a:t>
              </a:r>
              <a:r>
                <a:rPr lang="es-PE" sz="1200" b="1" dirty="0">
                  <a:solidFill>
                    <a:schemeClr val="tx2">
                      <a:lumMod val="75000"/>
                    </a:schemeClr>
                  </a:solidFill>
                </a:rPr>
                <a:t>Entidad</a:t>
              </a:r>
              <a:r>
                <a:rPr lang="es-PE" sz="1200" dirty="0">
                  <a:solidFill>
                    <a:schemeClr val="tx2">
                      <a:lumMod val="75000"/>
                    </a:schemeClr>
                  </a:solidFill>
                </a:rPr>
                <a:t> del </a:t>
              </a:r>
              <a:r>
                <a:rPr lang="es-PE" sz="1200" b="1" dirty="0">
                  <a:solidFill>
                    <a:schemeClr val="tx2">
                      <a:lumMod val="75000"/>
                    </a:schemeClr>
                  </a:solidFill>
                </a:rPr>
                <a:t>Estado</a:t>
              </a:r>
              <a:r>
                <a:rPr lang="es-PE" sz="1200" dirty="0">
                  <a:solidFill>
                    <a:schemeClr val="tx2">
                      <a:lumMod val="75000"/>
                    </a:schemeClr>
                  </a:solidFill>
                </a:rPr>
                <a:t> cuya condición se desea cambiar (o mantener, de ser el caso). </a:t>
              </a:r>
            </a:p>
          </p:txBody>
        </p:sp>
        <p:sp>
          <p:nvSpPr>
            <p:cNvPr id="59" name="74 Flecha a la derecha con bandas"/>
            <p:cNvSpPr/>
            <p:nvPr/>
          </p:nvSpPr>
          <p:spPr>
            <a:xfrm rot="5400000">
              <a:off x="4628560" y="3309454"/>
              <a:ext cx="423025" cy="536146"/>
            </a:xfrm>
            <a:prstGeom prst="stripedRight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62" name="111 Grupo"/>
            <p:cNvGrpSpPr/>
            <p:nvPr/>
          </p:nvGrpSpPr>
          <p:grpSpPr>
            <a:xfrm>
              <a:off x="4170763" y="3795062"/>
              <a:ext cx="1260000" cy="1353819"/>
              <a:chOff x="2060293" y="3142552"/>
              <a:chExt cx="2313820" cy="2231011"/>
            </a:xfrm>
          </p:grpSpPr>
          <p:sp>
            <p:nvSpPr>
              <p:cNvPr id="90" name="114 Elipse"/>
              <p:cNvSpPr/>
              <p:nvPr/>
            </p:nvSpPr>
            <p:spPr>
              <a:xfrm>
                <a:off x="2060293" y="3142552"/>
                <a:ext cx="2313820" cy="2231011"/>
              </a:xfrm>
              <a:prstGeom prst="ellipse">
                <a:avLst/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1" name="Elipse 4"/>
              <p:cNvSpPr/>
              <p:nvPr/>
            </p:nvSpPr>
            <p:spPr>
              <a:xfrm>
                <a:off x="2221459" y="3466447"/>
                <a:ext cx="2010086" cy="157756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600" b="1" dirty="0"/>
                  <a:t>Objetivo Estratégico Institucional</a:t>
                </a:r>
                <a:endParaRPr lang="es-PE" sz="1600" b="1" kern="1200" dirty="0"/>
              </a:p>
            </p:txBody>
          </p:sp>
        </p:grpSp>
        <p:grpSp>
          <p:nvGrpSpPr>
            <p:cNvPr id="63" name="116 Grupo"/>
            <p:cNvGrpSpPr/>
            <p:nvPr/>
          </p:nvGrpSpPr>
          <p:grpSpPr>
            <a:xfrm>
              <a:off x="3949362" y="2344004"/>
              <a:ext cx="1223712" cy="813388"/>
              <a:chOff x="2324352" y="60354"/>
              <a:chExt cx="1842881" cy="1474304"/>
            </a:xfrm>
          </p:grpSpPr>
          <p:sp>
            <p:nvSpPr>
              <p:cNvPr id="88" name="117 Rectángulo redondeado"/>
              <p:cNvSpPr/>
              <p:nvPr/>
            </p:nvSpPr>
            <p:spPr>
              <a:xfrm>
                <a:off x="2324352" y="60354"/>
                <a:ext cx="1842881" cy="1474304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9" name="118 Rectángulo"/>
              <p:cNvSpPr/>
              <p:nvPr/>
            </p:nvSpPr>
            <p:spPr>
              <a:xfrm>
                <a:off x="2367533" y="146716"/>
                <a:ext cx="1756519" cy="1387942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005" tIns="40005" rIns="40005" bIns="40005" numCol="1" spcCol="1270" anchor="ctr" anchorCtr="0">
                <a:noAutofit/>
              </a:bodyPr>
              <a:lstStyle/>
              <a:p>
                <a:pPr lvl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Condición de Cambio</a:t>
                </a:r>
                <a:endParaRPr lang="es-PE" sz="1400" b="1" kern="1200" dirty="0"/>
              </a:p>
            </p:txBody>
          </p:sp>
        </p:grpSp>
        <p:grpSp>
          <p:nvGrpSpPr>
            <p:cNvPr id="64" name="119 Grupo"/>
            <p:cNvGrpSpPr/>
            <p:nvPr/>
          </p:nvGrpSpPr>
          <p:grpSpPr>
            <a:xfrm>
              <a:off x="6132408" y="4073862"/>
              <a:ext cx="1021705" cy="864000"/>
              <a:chOff x="66685" y="2713302"/>
              <a:chExt cx="1576105" cy="1352011"/>
            </a:xfrm>
          </p:grpSpPr>
          <p:sp>
            <p:nvSpPr>
              <p:cNvPr id="86" name="120 Rectángulo redondeado"/>
              <p:cNvSpPr/>
              <p:nvPr/>
            </p:nvSpPr>
            <p:spPr>
              <a:xfrm>
                <a:off x="66685" y="2713302"/>
                <a:ext cx="1576105" cy="1352011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7" name="121 Rectángulo"/>
              <p:cNvSpPr/>
              <p:nvPr/>
            </p:nvSpPr>
            <p:spPr>
              <a:xfrm>
                <a:off x="106284" y="2752901"/>
                <a:ext cx="1496907" cy="1272813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Verbo</a:t>
                </a:r>
              </a:p>
            </p:txBody>
          </p:sp>
        </p:grpSp>
        <p:grpSp>
          <p:nvGrpSpPr>
            <p:cNvPr id="65" name="122 Grupo"/>
            <p:cNvGrpSpPr/>
            <p:nvPr/>
          </p:nvGrpSpPr>
          <p:grpSpPr>
            <a:xfrm>
              <a:off x="2800981" y="4007640"/>
              <a:ext cx="770011" cy="864000"/>
              <a:chOff x="4715402" y="2778304"/>
              <a:chExt cx="1842881" cy="1474304"/>
            </a:xfrm>
          </p:grpSpPr>
          <p:sp>
            <p:nvSpPr>
              <p:cNvPr id="84" name="123 Rectángulo redondeado"/>
              <p:cNvSpPr/>
              <p:nvPr/>
            </p:nvSpPr>
            <p:spPr>
              <a:xfrm>
                <a:off x="4715402" y="2778304"/>
                <a:ext cx="1842881" cy="1474304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5" name="124 Rectángulo"/>
              <p:cNvSpPr/>
              <p:nvPr/>
            </p:nvSpPr>
            <p:spPr>
              <a:xfrm>
                <a:off x="4758583" y="2821485"/>
                <a:ext cx="1756519" cy="1387942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005" tIns="40005" rIns="40005" bIns="40005" numCol="1" spcCol="1270" anchor="ctr" anchorCtr="0">
                <a:noAutofit/>
              </a:bodyPr>
              <a:lstStyle/>
              <a:p>
                <a:pPr lvl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1400" b="1" dirty="0"/>
                  <a:t>Sujeto</a:t>
                </a:r>
                <a:endParaRPr lang="es-PE" sz="1400" b="1" kern="1200" dirty="0"/>
              </a:p>
            </p:txBody>
          </p:sp>
        </p:grpSp>
        <p:sp>
          <p:nvSpPr>
            <p:cNvPr id="66" name="125 Rectángulo"/>
            <p:cNvSpPr/>
            <p:nvPr/>
          </p:nvSpPr>
          <p:spPr>
            <a:xfrm>
              <a:off x="7108593" y="4009471"/>
              <a:ext cx="173720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6213" lvl="0" indent="-176213" algn="just">
                <a:buFont typeface="Wingdings" panose="05000000000000000000" pitchFamily="2" charset="2"/>
                <a:buChar char="ü"/>
              </a:pPr>
              <a:r>
                <a:rPr lang="es-PE" sz="1200" dirty="0">
                  <a:solidFill>
                    <a:schemeClr val="tx2">
                      <a:lumMod val="75000"/>
                    </a:schemeClr>
                  </a:solidFill>
                </a:rPr>
                <a:t>Refleja la dirección del cambio que se desea lograr en la condición identificada para el sujeto.</a:t>
              </a:r>
            </a:p>
          </p:txBody>
        </p:sp>
        <p:sp>
          <p:nvSpPr>
            <p:cNvPr id="67" name="126 Rectángulo"/>
            <p:cNvSpPr/>
            <p:nvPr/>
          </p:nvSpPr>
          <p:spPr>
            <a:xfrm>
              <a:off x="5193894" y="2381979"/>
              <a:ext cx="262631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4775" lvl="0" indent="-104775" algn="just">
                <a:buFont typeface="Wingdings" panose="05000000000000000000" pitchFamily="2" charset="2"/>
                <a:buChar char="ü"/>
              </a:pPr>
              <a:r>
                <a:rPr lang="es-PE" sz="1200" dirty="0">
                  <a:solidFill>
                    <a:schemeClr val="tx2">
                      <a:lumMod val="75000"/>
                    </a:schemeClr>
                  </a:solidFill>
                </a:rPr>
                <a:t>Es la cualidad, característica, atributo, desempeño, actitud, entre otros, del sujeto sobre el cual se desea incidir. </a:t>
              </a:r>
              <a:endParaRPr lang="es-E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8" name="128 Rectángulo"/>
            <p:cNvSpPr/>
            <p:nvPr/>
          </p:nvSpPr>
          <p:spPr>
            <a:xfrm>
              <a:off x="822554" y="1412776"/>
              <a:ext cx="2414444" cy="4150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kern="0" dirty="0">
                  <a:solidFill>
                    <a:srgbClr val="002960"/>
                  </a:solidFill>
                </a:rPr>
                <a:t>1. </a:t>
              </a:r>
              <a:r>
                <a:rPr lang="en-US" b="1" u="sng" kern="0" dirty="0" err="1">
                  <a:solidFill>
                    <a:srgbClr val="002960"/>
                  </a:solidFill>
                </a:rPr>
                <a:t>Objetivo</a:t>
              </a:r>
              <a:r>
                <a:rPr lang="en-US" b="1" u="sng" kern="0" dirty="0">
                  <a:solidFill>
                    <a:srgbClr val="002960"/>
                  </a:solidFill>
                </a:rPr>
                <a:t> Estratégico:</a:t>
              </a:r>
              <a:endParaRPr lang="es-PE" u="sng" dirty="0"/>
            </a:p>
          </p:txBody>
        </p:sp>
        <p:sp>
          <p:nvSpPr>
            <p:cNvPr id="69" name="57 Triángulo isósceles"/>
            <p:cNvSpPr/>
            <p:nvPr/>
          </p:nvSpPr>
          <p:spPr>
            <a:xfrm flipV="1">
              <a:off x="4037816" y="993204"/>
              <a:ext cx="350837" cy="138113"/>
            </a:xfrm>
            <a:prstGeom prst="triangl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70" name="58 Rectángulo"/>
            <p:cNvSpPr/>
            <p:nvPr/>
          </p:nvSpPr>
          <p:spPr>
            <a:xfrm>
              <a:off x="3525225" y="235137"/>
              <a:ext cx="1376020" cy="684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1" name="59 Rectángulo"/>
            <p:cNvSpPr/>
            <p:nvPr/>
          </p:nvSpPr>
          <p:spPr>
            <a:xfrm>
              <a:off x="2145051" y="235136"/>
              <a:ext cx="1202813" cy="68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2" name="60 Rectángulo"/>
            <p:cNvSpPr/>
            <p:nvPr/>
          </p:nvSpPr>
          <p:spPr>
            <a:xfrm>
              <a:off x="5067501" y="247744"/>
              <a:ext cx="1344917" cy="67139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3" name="61 Rectángulo"/>
            <p:cNvSpPr/>
            <p:nvPr/>
          </p:nvSpPr>
          <p:spPr>
            <a:xfrm>
              <a:off x="6588224" y="247745"/>
              <a:ext cx="1228602" cy="67139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4" name="75 Rectángulo"/>
            <p:cNvSpPr/>
            <p:nvPr/>
          </p:nvSpPr>
          <p:spPr>
            <a:xfrm>
              <a:off x="7956376" y="259631"/>
              <a:ext cx="978438" cy="65950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75" name="76 CuadroTexto"/>
            <p:cNvSpPr txBox="1"/>
            <p:nvPr/>
          </p:nvSpPr>
          <p:spPr>
            <a:xfrm>
              <a:off x="2138828" y="338443"/>
              <a:ext cx="12090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Misión de la Institución</a:t>
              </a:r>
            </a:p>
          </p:txBody>
        </p:sp>
        <p:sp>
          <p:nvSpPr>
            <p:cNvPr id="76" name="77 CuadroTexto"/>
            <p:cNvSpPr txBox="1"/>
            <p:nvPr/>
          </p:nvSpPr>
          <p:spPr>
            <a:xfrm>
              <a:off x="5076394" y="259631"/>
              <a:ext cx="133602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Acciones Estratégicas Institucionales</a:t>
              </a:r>
            </a:p>
          </p:txBody>
        </p:sp>
        <p:sp>
          <p:nvSpPr>
            <p:cNvPr id="78" name="78 CuadroTexto"/>
            <p:cNvSpPr txBox="1"/>
            <p:nvPr/>
          </p:nvSpPr>
          <p:spPr>
            <a:xfrm>
              <a:off x="3527048" y="260648"/>
              <a:ext cx="137419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Objetivos estratégicos institucionales</a:t>
              </a:r>
            </a:p>
          </p:txBody>
        </p:sp>
        <p:sp>
          <p:nvSpPr>
            <p:cNvPr id="79" name="79 CuadroTexto"/>
            <p:cNvSpPr txBox="1"/>
            <p:nvPr/>
          </p:nvSpPr>
          <p:spPr>
            <a:xfrm>
              <a:off x="6588225" y="324648"/>
              <a:ext cx="12286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Ruta Estratégica Institucional</a:t>
              </a:r>
            </a:p>
          </p:txBody>
        </p:sp>
        <p:sp>
          <p:nvSpPr>
            <p:cNvPr id="81" name="80 CuadroTexto"/>
            <p:cNvSpPr txBox="1"/>
            <p:nvPr/>
          </p:nvSpPr>
          <p:spPr>
            <a:xfrm>
              <a:off x="7956376" y="373067"/>
              <a:ext cx="97843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Redacción del </a:t>
              </a:r>
              <a:r>
                <a:rPr lang="es-PE" sz="1050" b="1" kern="0" dirty="0" err="1"/>
                <a:t>PEI</a:t>
              </a:r>
              <a:endParaRPr lang="es-PE" sz="1050" b="1" kern="0" dirty="0"/>
            </a:p>
          </p:txBody>
        </p:sp>
        <p:sp>
          <p:nvSpPr>
            <p:cNvPr id="82" name="81 Rectángulo"/>
            <p:cNvSpPr/>
            <p:nvPr/>
          </p:nvSpPr>
          <p:spPr>
            <a:xfrm>
              <a:off x="642367" y="260648"/>
              <a:ext cx="1309454" cy="65848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PE" sz="1100">
                <a:solidFill>
                  <a:schemeClr val="tx1"/>
                </a:solidFill>
              </a:endParaRPr>
            </a:p>
          </p:txBody>
        </p:sp>
        <p:sp>
          <p:nvSpPr>
            <p:cNvPr id="83" name="82 CuadroTexto"/>
            <p:cNvSpPr txBox="1"/>
            <p:nvPr/>
          </p:nvSpPr>
          <p:spPr>
            <a:xfrm>
              <a:off x="642368" y="419234"/>
              <a:ext cx="130945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050" b="1" kern="0" dirty="0"/>
                <a:t>Preparatoria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0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_2g6GFwkyORw90LqkbY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foZjSEPE.tZ3PwT7oUy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foZjSEPE.tZ3PwT7oUy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5fcqjOqp0Gbt.9cN7zDx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5fcqjOqp0Gbt.9cN7zDx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foZjSEPE.tZ3PwT7oUy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_2g6GFwkyORw90LqkbY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foZjSEPE.tZ3PwT7oUy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5fcqjOqp0Gbt.9cN7zDx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5fcqjOqp0Gbt.9cN7zDx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QyMrcAnU6j8kDOQys0W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s_dhCsBkiuEv.FZwd3l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_2g6GFwkyORw90LqkbY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_2g6GFwkyORw90LqkbYg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1890</Words>
  <Application>Microsoft Office PowerPoint</Application>
  <PresentationFormat>Presentación en pantalla (4:3)</PresentationFormat>
  <Paragraphs>458</Paragraphs>
  <Slides>64</Slides>
  <Notes>64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0" baseType="lpstr">
      <vt:lpstr>Arial</vt:lpstr>
      <vt:lpstr>Calibri</vt:lpstr>
      <vt:lpstr>Segoe UI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Enrique Vega</dc:creator>
  <cp:lastModifiedBy>Jorge Ismael Bonilla Candanedo</cp:lastModifiedBy>
  <cp:revision>85</cp:revision>
  <cp:lastPrinted>2019-01-04T20:38:55Z</cp:lastPrinted>
  <dcterms:created xsi:type="dcterms:W3CDTF">2017-05-23T15:04:03Z</dcterms:created>
  <dcterms:modified xsi:type="dcterms:W3CDTF">2022-10-03T16:43:37Z</dcterms:modified>
</cp:coreProperties>
</file>